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Andada" charset="1" panose="02000000000000000000"/>
      <p:regular r:id="rId30"/>
    </p:embeddedFont>
    <p:embeddedFont>
      <p:font typeface="Della Respira" charset="1" panose="02000603000000000000"/>
      <p:regular r:id="rId31"/>
    </p:embeddedFont>
    <p:embeddedFont>
      <p:font typeface="Canva Sans Bold" charset="1" panose="020B0803030501040103"/>
      <p:regular r:id="rId32"/>
    </p:embeddedFont>
    <p:embeddedFont>
      <p:font typeface="Canva Sans" charset="1" panose="020B0503030501040103"/>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6.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7.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8.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9.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0.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2.jpeg" Type="http://schemas.openxmlformats.org/officeDocument/2006/relationships/image"/><Relationship Id="rId5"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06248" y="-1649205"/>
            <a:ext cx="11343818" cy="13585411"/>
          </a:xfrm>
          <a:custGeom>
            <a:avLst/>
            <a:gdLst/>
            <a:ahLst/>
            <a:cxnLst/>
            <a:rect r="r" b="b" t="t" l="l"/>
            <a:pathLst>
              <a:path h="13585411" w="11343818">
                <a:moveTo>
                  <a:pt x="0" y="0"/>
                </a:moveTo>
                <a:lnTo>
                  <a:pt x="11343818" y="0"/>
                </a:lnTo>
                <a:lnTo>
                  <a:pt x="11343818" y="13585410"/>
                </a:lnTo>
                <a:lnTo>
                  <a:pt x="0" y="13585410"/>
                </a:lnTo>
                <a:lnTo>
                  <a:pt x="0" y="0"/>
                </a:lnTo>
                <a:close/>
              </a:path>
            </a:pathLst>
          </a:custGeom>
          <a:blipFill>
            <a:blip r:embed="rId2">
              <a:alphaModFix amt="65000"/>
            </a:blip>
            <a:stretch>
              <a:fillRect l="0" t="0" r="0" b="0"/>
            </a:stretch>
          </a:blipFill>
        </p:spPr>
      </p:sp>
      <p:sp>
        <p:nvSpPr>
          <p:cNvPr name="Freeform 3" id="3"/>
          <p:cNvSpPr/>
          <p:nvPr/>
        </p:nvSpPr>
        <p:spPr>
          <a:xfrm flipH="true" flipV="false" rot="0">
            <a:off x="-2585809" y="-1616308"/>
            <a:ext cx="11343818" cy="13585411"/>
          </a:xfrm>
          <a:custGeom>
            <a:avLst/>
            <a:gdLst/>
            <a:ahLst/>
            <a:cxnLst/>
            <a:rect r="r" b="b" t="t" l="l"/>
            <a:pathLst>
              <a:path h="13585411" w="11343818">
                <a:moveTo>
                  <a:pt x="11343818" y="0"/>
                </a:moveTo>
                <a:lnTo>
                  <a:pt x="0" y="0"/>
                </a:lnTo>
                <a:lnTo>
                  <a:pt x="0" y="13585411"/>
                </a:lnTo>
                <a:lnTo>
                  <a:pt x="11343818" y="13585411"/>
                </a:lnTo>
                <a:lnTo>
                  <a:pt x="11343818" y="0"/>
                </a:lnTo>
                <a:close/>
              </a:path>
            </a:pathLst>
          </a:custGeom>
          <a:blipFill>
            <a:blip r:embed="rId2">
              <a:alphaModFix amt="65000"/>
            </a:blip>
            <a:stretch>
              <a:fillRect l="0" t="0" r="0" b="0"/>
            </a:stretch>
          </a:blipFill>
        </p:spPr>
      </p:sp>
      <p:sp>
        <p:nvSpPr>
          <p:cNvPr name="Freeform 4" id="4"/>
          <p:cNvSpPr/>
          <p:nvPr/>
        </p:nvSpPr>
        <p:spPr>
          <a:xfrm flipH="false" flipV="false" rot="-1644115">
            <a:off x="2989919" y="-1299543"/>
            <a:ext cx="13049754" cy="12951880"/>
          </a:xfrm>
          <a:custGeom>
            <a:avLst/>
            <a:gdLst/>
            <a:ahLst/>
            <a:cxnLst/>
            <a:rect r="r" b="b" t="t" l="l"/>
            <a:pathLst>
              <a:path h="12951880" w="13049754">
                <a:moveTo>
                  <a:pt x="0" y="0"/>
                </a:moveTo>
                <a:lnTo>
                  <a:pt x="13049753" y="0"/>
                </a:lnTo>
                <a:lnTo>
                  <a:pt x="13049753" y="12951881"/>
                </a:lnTo>
                <a:lnTo>
                  <a:pt x="0" y="12951881"/>
                </a:lnTo>
                <a:lnTo>
                  <a:pt x="0" y="0"/>
                </a:lnTo>
                <a:close/>
              </a:path>
            </a:pathLst>
          </a:custGeom>
          <a:blipFill>
            <a:blip r:embed="rId3">
              <a:alphaModFix amt="60000"/>
            </a:blip>
            <a:stretch>
              <a:fillRect l="0" t="0" r="0" b="0"/>
            </a:stretch>
          </a:blipFill>
        </p:spPr>
      </p:sp>
      <p:sp>
        <p:nvSpPr>
          <p:cNvPr name="Freeform 5" id="5"/>
          <p:cNvSpPr/>
          <p:nvPr/>
        </p:nvSpPr>
        <p:spPr>
          <a:xfrm flipH="false" flipV="false" rot="0">
            <a:off x="1028700" y="1061598"/>
            <a:ext cx="4479184" cy="4479184"/>
          </a:xfrm>
          <a:custGeom>
            <a:avLst/>
            <a:gdLst/>
            <a:ahLst/>
            <a:cxnLst/>
            <a:rect r="r" b="b" t="t" l="l"/>
            <a:pathLst>
              <a:path h="4479184" w="4479184">
                <a:moveTo>
                  <a:pt x="0" y="0"/>
                </a:moveTo>
                <a:lnTo>
                  <a:pt x="4479184" y="0"/>
                </a:lnTo>
                <a:lnTo>
                  <a:pt x="4479184" y="4479184"/>
                </a:lnTo>
                <a:lnTo>
                  <a:pt x="0" y="4479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570572" y="6709497"/>
            <a:ext cx="9146856" cy="863600"/>
          </a:xfrm>
          <a:prstGeom prst="rect">
            <a:avLst/>
          </a:prstGeom>
        </p:spPr>
        <p:txBody>
          <a:bodyPr anchor="t" rtlCol="false" tIns="0" lIns="0" bIns="0" rIns="0">
            <a:spAutoFit/>
          </a:bodyPr>
          <a:lstStyle/>
          <a:p>
            <a:pPr algn="ctr">
              <a:lnSpc>
                <a:spcPts val="7000"/>
              </a:lnSpc>
            </a:pPr>
            <a:r>
              <a:rPr lang="en-US" sz="5000">
                <a:solidFill>
                  <a:srgbClr val="000000"/>
                </a:solidFill>
                <a:latin typeface="Andada"/>
                <a:ea typeface="Andada"/>
                <a:cs typeface="Andada"/>
                <a:sym typeface="Andada"/>
              </a:rPr>
              <a:t>By Rishikesh Kumar</a:t>
            </a:r>
          </a:p>
        </p:txBody>
      </p:sp>
      <p:sp>
        <p:nvSpPr>
          <p:cNvPr name="TextBox 7" id="7"/>
          <p:cNvSpPr txBox="true"/>
          <p:nvPr/>
        </p:nvSpPr>
        <p:spPr>
          <a:xfrm rot="0">
            <a:off x="4570572" y="3046398"/>
            <a:ext cx="9146856" cy="2884169"/>
          </a:xfrm>
          <a:prstGeom prst="rect">
            <a:avLst/>
          </a:prstGeom>
        </p:spPr>
        <p:txBody>
          <a:bodyPr anchor="t" rtlCol="false" tIns="0" lIns="0" bIns="0" rIns="0">
            <a:spAutoFit/>
          </a:bodyPr>
          <a:lstStyle/>
          <a:p>
            <a:pPr algn="ctr">
              <a:lnSpc>
                <a:spcPts val="11039"/>
              </a:lnSpc>
            </a:pPr>
            <a:r>
              <a:rPr lang="en-US" sz="11499">
                <a:solidFill>
                  <a:srgbClr val="000000"/>
                </a:solidFill>
                <a:latin typeface="Della Respira"/>
                <a:ea typeface="Della Respira"/>
                <a:cs typeface="Della Respira"/>
                <a:sym typeface="Della Respira"/>
              </a:rPr>
              <a:t>Project Presentation</a:t>
            </a:r>
          </a:p>
        </p:txBody>
      </p:sp>
      <p:sp>
        <p:nvSpPr>
          <p:cNvPr name="Freeform 8" id="8"/>
          <p:cNvSpPr/>
          <p:nvPr/>
        </p:nvSpPr>
        <p:spPr>
          <a:xfrm flipH="true" flipV="true" rot="0">
            <a:off x="12780116" y="4779116"/>
            <a:ext cx="4479184" cy="4479184"/>
          </a:xfrm>
          <a:custGeom>
            <a:avLst/>
            <a:gdLst/>
            <a:ahLst/>
            <a:cxnLst/>
            <a:rect r="r" b="b" t="t" l="l"/>
            <a:pathLst>
              <a:path h="4479184" w="4479184">
                <a:moveTo>
                  <a:pt x="4479184" y="4479184"/>
                </a:moveTo>
                <a:lnTo>
                  <a:pt x="0" y="4479184"/>
                </a:lnTo>
                <a:lnTo>
                  <a:pt x="0" y="0"/>
                </a:lnTo>
                <a:lnTo>
                  <a:pt x="4479184" y="0"/>
                </a:lnTo>
                <a:lnTo>
                  <a:pt x="4479184" y="447918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486400" y="6189540"/>
            <a:ext cx="7315200" cy="365760"/>
          </a:xfrm>
          <a:custGeom>
            <a:avLst/>
            <a:gdLst/>
            <a:ahLst/>
            <a:cxnLst/>
            <a:rect r="r" b="b" t="t" l="l"/>
            <a:pathLst>
              <a:path h="365760" w="7315200">
                <a:moveTo>
                  <a:pt x="0" y="0"/>
                </a:moveTo>
                <a:lnTo>
                  <a:pt x="7315200" y="0"/>
                </a:lnTo>
                <a:lnTo>
                  <a:pt x="7315200" y="365760"/>
                </a:lnTo>
                <a:lnTo>
                  <a:pt x="0" y="3657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232232">
            <a:off x="12705174" y="3702653"/>
            <a:ext cx="7904879" cy="9466921"/>
          </a:xfrm>
          <a:custGeom>
            <a:avLst/>
            <a:gdLst/>
            <a:ahLst/>
            <a:cxnLst/>
            <a:rect r="r" b="b" t="t" l="l"/>
            <a:pathLst>
              <a:path h="9466921" w="7904879">
                <a:moveTo>
                  <a:pt x="0" y="0"/>
                </a:moveTo>
                <a:lnTo>
                  <a:pt x="7904880" y="0"/>
                </a:lnTo>
                <a:lnTo>
                  <a:pt x="7904880" y="9466921"/>
                </a:lnTo>
                <a:lnTo>
                  <a:pt x="0" y="9466921"/>
                </a:lnTo>
                <a:lnTo>
                  <a:pt x="0" y="0"/>
                </a:lnTo>
                <a:close/>
              </a:path>
            </a:pathLst>
          </a:custGeom>
          <a:blipFill>
            <a:blip r:embed="rId2">
              <a:alphaModFix amt="55000"/>
            </a:blip>
            <a:stretch>
              <a:fillRect l="0" t="0" r="0" b="0"/>
            </a:stretch>
          </a:blipFill>
        </p:spPr>
      </p:sp>
      <p:sp>
        <p:nvSpPr>
          <p:cNvPr name="Freeform 3" id="3"/>
          <p:cNvSpPr/>
          <p:nvPr/>
        </p:nvSpPr>
        <p:spPr>
          <a:xfrm flipH="false" flipV="false" rot="-1644115">
            <a:off x="-3720266" y="-4839545"/>
            <a:ext cx="13049754" cy="12951880"/>
          </a:xfrm>
          <a:custGeom>
            <a:avLst/>
            <a:gdLst/>
            <a:ahLst/>
            <a:cxnLst/>
            <a:rect r="r" b="b" t="t" l="l"/>
            <a:pathLst>
              <a:path h="12951880" w="13049754">
                <a:moveTo>
                  <a:pt x="0" y="0"/>
                </a:moveTo>
                <a:lnTo>
                  <a:pt x="13049754" y="0"/>
                </a:lnTo>
                <a:lnTo>
                  <a:pt x="13049754" y="12951881"/>
                </a:lnTo>
                <a:lnTo>
                  <a:pt x="0" y="12951881"/>
                </a:lnTo>
                <a:lnTo>
                  <a:pt x="0" y="0"/>
                </a:lnTo>
                <a:close/>
              </a:path>
            </a:pathLst>
          </a:custGeom>
          <a:blipFill>
            <a:blip r:embed="rId3">
              <a:alphaModFix amt="50000"/>
            </a:blip>
            <a:stretch>
              <a:fillRect l="0" t="0" r="0" b="0"/>
            </a:stretch>
          </a:blipFill>
        </p:spPr>
      </p:sp>
      <p:sp>
        <p:nvSpPr>
          <p:cNvPr name="Freeform 4" id="4"/>
          <p:cNvSpPr/>
          <p:nvPr/>
        </p:nvSpPr>
        <p:spPr>
          <a:xfrm flipH="false" flipV="false" rot="0">
            <a:off x="9952197" y="2348866"/>
            <a:ext cx="7315200" cy="496824"/>
          </a:xfrm>
          <a:custGeom>
            <a:avLst/>
            <a:gdLst/>
            <a:ahLst/>
            <a:cxnLst/>
            <a:rect r="r" b="b" t="t" l="l"/>
            <a:pathLst>
              <a:path h="496824" w="7315200">
                <a:moveTo>
                  <a:pt x="0" y="0"/>
                </a:moveTo>
                <a:lnTo>
                  <a:pt x="7315200" y="0"/>
                </a:lnTo>
                <a:lnTo>
                  <a:pt x="7315200" y="496824"/>
                </a:lnTo>
                <a:lnTo>
                  <a:pt x="0" y="4968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3072587"/>
            <a:ext cx="12581097" cy="6852978"/>
          </a:xfrm>
          <a:custGeom>
            <a:avLst/>
            <a:gdLst/>
            <a:ahLst/>
            <a:cxnLst/>
            <a:rect r="r" b="b" t="t" l="l"/>
            <a:pathLst>
              <a:path h="6852978" w="12581097">
                <a:moveTo>
                  <a:pt x="0" y="0"/>
                </a:moveTo>
                <a:lnTo>
                  <a:pt x="12581097" y="0"/>
                </a:lnTo>
                <a:lnTo>
                  <a:pt x="12581097" y="6852979"/>
                </a:lnTo>
                <a:lnTo>
                  <a:pt x="0" y="6852979"/>
                </a:lnTo>
                <a:lnTo>
                  <a:pt x="0" y="0"/>
                </a:lnTo>
                <a:close/>
              </a:path>
            </a:pathLst>
          </a:custGeom>
          <a:blipFill>
            <a:blip r:embed="rId6"/>
            <a:stretch>
              <a:fillRect l="0" t="-12419" r="0" b="-12419"/>
            </a:stretch>
          </a:blipFill>
        </p:spPr>
      </p:sp>
      <p:sp>
        <p:nvSpPr>
          <p:cNvPr name="TextBox 6" id="6"/>
          <p:cNvSpPr txBox="true"/>
          <p:nvPr/>
        </p:nvSpPr>
        <p:spPr>
          <a:xfrm rot="0">
            <a:off x="9265819" y="446910"/>
            <a:ext cx="9146856" cy="1034416"/>
          </a:xfrm>
          <a:prstGeom prst="rect">
            <a:avLst/>
          </a:prstGeom>
        </p:spPr>
        <p:txBody>
          <a:bodyPr anchor="t" rtlCol="false" tIns="0" lIns="0" bIns="0" rIns="0">
            <a:spAutoFit/>
          </a:bodyPr>
          <a:lstStyle/>
          <a:p>
            <a:pPr algn="ctr">
              <a:lnSpc>
                <a:spcPts val="7680"/>
              </a:lnSpc>
            </a:pPr>
            <a:r>
              <a:rPr lang="en-US" sz="8000">
                <a:solidFill>
                  <a:srgbClr val="000000"/>
                </a:solidFill>
                <a:latin typeface="Della Respira"/>
                <a:ea typeface="Della Respira"/>
                <a:cs typeface="Della Respira"/>
                <a:sym typeface="Della Respira"/>
              </a:rPr>
              <a:t>IDS/IPS</a:t>
            </a:r>
          </a:p>
        </p:txBody>
      </p:sp>
      <p:sp>
        <p:nvSpPr>
          <p:cNvPr name="TextBox 7" id="7"/>
          <p:cNvSpPr txBox="true"/>
          <p:nvPr/>
        </p:nvSpPr>
        <p:spPr>
          <a:xfrm rot="0">
            <a:off x="1028700" y="532001"/>
            <a:ext cx="5874198" cy="1708151"/>
          </a:xfrm>
          <a:prstGeom prst="rect">
            <a:avLst/>
          </a:prstGeom>
        </p:spPr>
        <p:txBody>
          <a:bodyPr anchor="t" rtlCol="false" tIns="0" lIns="0" bIns="0" rIns="0">
            <a:spAutoFit/>
          </a:bodyPr>
          <a:lstStyle/>
          <a:p>
            <a:pPr algn="l">
              <a:lnSpc>
                <a:spcPts val="13999"/>
              </a:lnSpc>
            </a:pPr>
            <a:r>
              <a:rPr lang="en-US" sz="9999">
                <a:solidFill>
                  <a:srgbClr val="000000"/>
                </a:solidFill>
                <a:latin typeface="Andada"/>
                <a:ea typeface="Andada"/>
                <a:cs typeface="Andada"/>
                <a:sym typeface="Andada"/>
              </a:rPr>
              <a:t>Suricata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232232">
            <a:off x="12705174" y="3702653"/>
            <a:ext cx="7904879" cy="9466921"/>
          </a:xfrm>
          <a:custGeom>
            <a:avLst/>
            <a:gdLst/>
            <a:ahLst/>
            <a:cxnLst/>
            <a:rect r="r" b="b" t="t" l="l"/>
            <a:pathLst>
              <a:path h="9466921" w="7904879">
                <a:moveTo>
                  <a:pt x="0" y="0"/>
                </a:moveTo>
                <a:lnTo>
                  <a:pt x="7904880" y="0"/>
                </a:lnTo>
                <a:lnTo>
                  <a:pt x="7904880" y="9466921"/>
                </a:lnTo>
                <a:lnTo>
                  <a:pt x="0" y="9466921"/>
                </a:lnTo>
                <a:lnTo>
                  <a:pt x="0" y="0"/>
                </a:lnTo>
                <a:close/>
              </a:path>
            </a:pathLst>
          </a:custGeom>
          <a:blipFill>
            <a:blip r:embed="rId2">
              <a:alphaModFix amt="55000"/>
            </a:blip>
            <a:stretch>
              <a:fillRect l="0" t="0" r="0" b="0"/>
            </a:stretch>
          </a:blipFill>
        </p:spPr>
      </p:sp>
      <p:sp>
        <p:nvSpPr>
          <p:cNvPr name="Freeform 3" id="3"/>
          <p:cNvSpPr/>
          <p:nvPr/>
        </p:nvSpPr>
        <p:spPr>
          <a:xfrm flipH="false" flipV="false" rot="-1644115">
            <a:off x="-3720266" y="-4839545"/>
            <a:ext cx="13049754" cy="12951880"/>
          </a:xfrm>
          <a:custGeom>
            <a:avLst/>
            <a:gdLst/>
            <a:ahLst/>
            <a:cxnLst/>
            <a:rect r="r" b="b" t="t" l="l"/>
            <a:pathLst>
              <a:path h="12951880" w="13049754">
                <a:moveTo>
                  <a:pt x="0" y="0"/>
                </a:moveTo>
                <a:lnTo>
                  <a:pt x="13049754" y="0"/>
                </a:lnTo>
                <a:lnTo>
                  <a:pt x="13049754" y="12951881"/>
                </a:lnTo>
                <a:lnTo>
                  <a:pt x="0" y="12951881"/>
                </a:lnTo>
                <a:lnTo>
                  <a:pt x="0" y="0"/>
                </a:lnTo>
                <a:close/>
              </a:path>
            </a:pathLst>
          </a:custGeom>
          <a:blipFill>
            <a:blip r:embed="rId3">
              <a:alphaModFix amt="50000"/>
            </a:blip>
            <a:stretch>
              <a:fillRect l="0" t="0" r="0" b="0"/>
            </a:stretch>
          </a:blipFill>
        </p:spPr>
      </p:sp>
      <p:sp>
        <p:nvSpPr>
          <p:cNvPr name="Freeform 4" id="4"/>
          <p:cNvSpPr/>
          <p:nvPr/>
        </p:nvSpPr>
        <p:spPr>
          <a:xfrm flipH="false" flipV="false" rot="0">
            <a:off x="9952197" y="2348866"/>
            <a:ext cx="7315200" cy="496824"/>
          </a:xfrm>
          <a:custGeom>
            <a:avLst/>
            <a:gdLst/>
            <a:ahLst/>
            <a:cxnLst/>
            <a:rect r="r" b="b" t="t" l="l"/>
            <a:pathLst>
              <a:path h="496824" w="7315200">
                <a:moveTo>
                  <a:pt x="0" y="0"/>
                </a:moveTo>
                <a:lnTo>
                  <a:pt x="7315200" y="0"/>
                </a:lnTo>
                <a:lnTo>
                  <a:pt x="7315200" y="496824"/>
                </a:lnTo>
                <a:lnTo>
                  <a:pt x="0" y="4968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81630" y="3712465"/>
            <a:ext cx="17524741" cy="5279328"/>
          </a:xfrm>
          <a:custGeom>
            <a:avLst/>
            <a:gdLst/>
            <a:ahLst/>
            <a:cxnLst/>
            <a:rect r="r" b="b" t="t" l="l"/>
            <a:pathLst>
              <a:path h="5279328" w="17524741">
                <a:moveTo>
                  <a:pt x="0" y="0"/>
                </a:moveTo>
                <a:lnTo>
                  <a:pt x="17524740" y="0"/>
                </a:lnTo>
                <a:lnTo>
                  <a:pt x="17524740" y="5279328"/>
                </a:lnTo>
                <a:lnTo>
                  <a:pt x="0" y="5279328"/>
                </a:lnTo>
                <a:lnTo>
                  <a:pt x="0" y="0"/>
                </a:lnTo>
                <a:close/>
              </a:path>
            </a:pathLst>
          </a:custGeom>
          <a:blipFill>
            <a:blip r:embed="rId6"/>
            <a:stretch>
              <a:fillRect l="0" t="0" r="0" b="0"/>
            </a:stretch>
          </a:blipFill>
        </p:spPr>
      </p:sp>
      <p:sp>
        <p:nvSpPr>
          <p:cNvPr name="TextBox 6" id="6"/>
          <p:cNvSpPr txBox="true"/>
          <p:nvPr/>
        </p:nvSpPr>
        <p:spPr>
          <a:xfrm rot="0">
            <a:off x="9265819" y="446910"/>
            <a:ext cx="9146856" cy="1034416"/>
          </a:xfrm>
          <a:prstGeom prst="rect">
            <a:avLst/>
          </a:prstGeom>
        </p:spPr>
        <p:txBody>
          <a:bodyPr anchor="t" rtlCol="false" tIns="0" lIns="0" bIns="0" rIns="0">
            <a:spAutoFit/>
          </a:bodyPr>
          <a:lstStyle/>
          <a:p>
            <a:pPr algn="ctr">
              <a:lnSpc>
                <a:spcPts val="7680"/>
              </a:lnSpc>
            </a:pPr>
            <a:r>
              <a:rPr lang="en-US" sz="8000">
                <a:solidFill>
                  <a:srgbClr val="000000"/>
                </a:solidFill>
                <a:latin typeface="Della Respira"/>
                <a:ea typeface="Della Respira"/>
                <a:cs typeface="Della Respira"/>
                <a:sym typeface="Della Respira"/>
              </a:rPr>
              <a:t>IDS/IPS</a:t>
            </a:r>
          </a:p>
        </p:txBody>
      </p:sp>
      <p:sp>
        <p:nvSpPr>
          <p:cNvPr name="TextBox 7" id="7"/>
          <p:cNvSpPr txBox="true"/>
          <p:nvPr/>
        </p:nvSpPr>
        <p:spPr>
          <a:xfrm rot="0">
            <a:off x="1028700" y="532001"/>
            <a:ext cx="5874198" cy="1708151"/>
          </a:xfrm>
          <a:prstGeom prst="rect">
            <a:avLst/>
          </a:prstGeom>
        </p:spPr>
        <p:txBody>
          <a:bodyPr anchor="t" rtlCol="false" tIns="0" lIns="0" bIns="0" rIns="0">
            <a:spAutoFit/>
          </a:bodyPr>
          <a:lstStyle/>
          <a:p>
            <a:pPr algn="l">
              <a:lnSpc>
                <a:spcPts val="13999"/>
              </a:lnSpc>
            </a:pPr>
            <a:r>
              <a:rPr lang="en-US" sz="9999">
                <a:solidFill>
                  <a:srgbClr val="000000"/>
                </a:solidFill>
                <a:latin typeface="Andada"/>
                <a:ea typeface="Andada"/>
                <a:cs typeface="Andada"/>
                <a:sym typeface="Andada"/>
              </a:rPr>
              <a:t>Suricata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232232">
            <a:off x="12705174" y="3702653"/>
            <a:ext cx="7904879" cy="9466921"/>
          </a:xfrm>
          <a:custGeom>
            <a:avLst/>
            <a:gdLst/>
            <a:ahLst/>
            <a:cxnLst/>
            <a:rect r="r" b="b" t="t" l="l"/>
            <a:pathLst>
              <a:path h="9466921" w="7904879">
                <a:moveTo>
                  <a:pt x="0" y="0"/>
                </a:moveTo>
                <a:lnTo>
                  <a:pt x="7904880" y="0"/>
                </a:lnTo>
                <a:lnTo>
                  <a:pt x="7904880" y="9466921"/>
                </a:lnTo>
                <a:lnTo>
                  <a:pt x="0" y="9466921"/>
                </a:lnTo>
                <a:lnTo>
                  <a:pt x="0" y="0"/>
                </a:lnTo>
                <a:close/>
              </a:path>
            </a:pathLst>
          </a:custGeom>
          <a:blipFill>
            <a:blip r:embed="rId2">
              <a:alphaModFix amt="55000"/>
            </a:blip>
            <a:stretch>
              <a:fillRect l="0" t="0" r="0" b="0"/>
            </a:stretch>
          </a:blipFill>
        </p:spPr>
      </p:sp>
      <p:sp>
        <p:nvSpPr>
          <p:cNvPr name="Freeform 3" id="3"/>
          <p:cNvSpPr/>
          <p:nvPr/>
        </p:nvSpPr>
        <p:spPr>
          <a:xfrm flipH="false" flipV="false" rot="-1644115">
            <a:off x="-3720266" y="-4839545"/>
            <a:ext cx="13049754" cy="12951880"/>
          </a:xfrm>
          <a:custGeom>
            <a:avLst/>
            <a:gdLst/>
            <a:ahLst/>
            <a:cxnLst/>
            <a:rect r="r" b="b" t="t" l="l"/>
            <a:pathLst>
              <a:path h="12951880" w="13049754">
                <a:moveTo>
                  <a:pt x="0" y="0"/>
                </a:moveTo>
                <a:lnTo>
                  <a:pt x="13049754" y="0"/>
                </a:lnTo>
                <a:lnTo>
                  <a:pt x="13049754" y="12951881"/>
                </a:lnTo>
                <a:lnTo>
                  <a:pt x="0" y="12951881"/>
                </a:lnTo>
                <a:lnTo>
                  <a:pt x="0" y="0"/>
                </a:lnTo>
                <a:close/>
              </a:path>
            </a:pathLst>
          </a:custGeom>
          <a:blipFill>
            <a:blip r:embed="rId3">
              <a:alphaModFix amt="50000"/>
            </a:blip>
            <a:stretch>
              <a:fillRect l="0" t="0" r="0" b="0"/>
            </a:stretch>
          </a:blipFill>
        </p:spPr>
      </p:sp>
      <p:sp>
        <p:nvSpPr>
          <p:cNvPr name="Freeform 4" id="4"/>
          <p:cNvSpPr/>
          <p:nvPr/>
        </p:nvSpPr>
        <p:spPr>
          <a:xfrm flipH="false" flipV="false" rot="0">
            <a:off x="9952197" y="2348866"/>
            <a:ext cx="7315200" cy="496824"/>
          </a:xfrm>
          <a:custGeom>
            <a:avLst/>
            <a:gdLst/>
            <a:ahLst/>
            <a:cxnLst/>
            <a:rect r="r" b="b" t="t" l="l"/>
            <a:pathLst>
              <a:path h="496824" w="7315200">
                <a:moveTo>
                  <a:pt x="0" y="0"/>
                </a:moveTo>
                <a:lnTo>
                  <a:pt x="7315200" y="0"/>
                </a:lnTo>
                <a:lnTo>
                  <a:pt x="7315200" y="496824"/>
                </a:lnTo>
                <a:lnTo>
                  <a:pt x="0" y="4968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9265819" y="446910"/>
            <a:ext cx="9146856" cy="1034416"/>
          </a:xfrm>
          <a:prstGeom prst="rect">
            <a:avLst/>
          </a:prstGeom>
        </p:spPr>
        <p:txBody>
          <a:bodyPr anchor="t" rtlCol="false" tIns="0" lIns="0" bIns="0" rIns="0">
            <a:spAutoFit/>
          </a:bodyPr>
          <a:lstStyle/>
          <a:p>
            <a:pPr algn="ctr">
              <a:lnSpc>
                <a:spcPts val="7680"/>
              </a:lnSpc>
            </a:pPr>
            <a:r>
              <a:rPr lang="en-US" sz="8000">
                <a:solidFill>
                  <a:srgbClr val="000000"/>
                </a:solidFill>
                <a:latin typeface="Della Respira"/>
                <a:ea typeface="Della Respira"/>
                <a:cs typeface="Della Respira"/>
                <a:sym typeface="Della Respira"/>
              </a:rPr>
              <a:t>Backup Server</a:t>
            </a:r>
          </a:p>
        </p:txBody>
      </p:sp>
      <p:sp>
        <p:nvSpPr>
          <p:cNvPr name="TextBox 6" id="6"/>
          <p:cNvSpPr txBox="true"/>
          <p:nvPr/>
        </p:nvSpPr>
        <p:spPr>
          <a:xfrm rot="0">
            <a:off x="3286539" y="4418319"/>
            <a:ext cx="13331317" cy="1708151"/>
          </a:xfrm>
          <a:prstGeom prst="rect">
            <a:avLst/>
          </a:prstGeom>
        </p:spPr>
        <p:txBody>
          <a:bodyPr anchor="t" rtlCol="false" tIns="0" lIns="0" bIns="0" rIns="0">
            <a:spAutoFit/>
          </a:bodyPr>
          <a:lstStyle/>
          <a:p>
            <a:pPr algn="l">
              <a:lnSpc>
                <a:spcPts val="13999"/>
              </a:lnSpc>
            </a:pPr>
            <a:r>
              <a:rPr lang="en-US" sz="9999">
                <a:solidFill>
                  <a:srgbClr val="000000"/>
                </a:solidFill>
                <a:latin typeface="Andada"/>
                <a:ea typeface="Andada"/>
                <a:cs typeface="Andada"/>
                <a:sym typeface="Andada"/>
              </a:rPr>
              <a:t>RSYNC with Chronicle</a:t>
            </a:r>
          </a:p>
        </p:txBody>
      </p:sp>
      <p:sp>
        <p:nvSpPr>
          <p:cNvPr name="Freeform 7" id="7"/>
          <p:cNvSpPr/>
          <p:nvPr/>
        </p:nvSpPr>
        <p:spPr>
          <a:xfrm flipH="false" flipV="true" rot="0">
            <a:off x="809625" y="4425974"/>
            <a:ext cx="5070451" cy="5070451"/>
          </a:xfrm>
          <a:custGeom>
            <a:avLst/>
            <a:gdLst/>
            <a:ahLst/>
            <a:cxnLst/>
            <a:rect r="r" b="b" t="t" l="l"/>
            <a:pathLst>
              <a:path h="5070451" w="5070451">
                <a:moveTo>
                  <a:pt x="0" y="5070451"/>
                </a:moveTo>
                <a:lnTo>
                  <a:pt x="5070451" y="5070451"/>
                </a:lnTo>
                <a:lnTo>
                  <a:pt x="5070451" y="0"/>
                </a:lnTo>
                <a:lnTo>
                  <a:pt x="0" y="0"/>
                </a:lnTo>
                <a:lnTo>
                  <a:pt x="0" y="5070451"/>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232232">
            <a:off x="12705174" y="3702653"/>
            <a:ext cx="7904879" cy="9466921"/>
          </a:xfrm>
          <a:custGeom>
            <a:avLst/>
            <a:gdLst/>
            <a:ahLst/>
            <a:cxnLst/>
            <a:rect r="r" b="b" t="t" l="l"/>
            <a:pathLst>
              <a:path h="9466921" w="7904879">
                <a:moveTo>
                  <a:pt x="0" y="0"/>
                </a:moveTo>
                <a:lnTo>
                  <a:pt x="7904880" y="0"/>
                </a:lnTo>
                <a:lnTo>
                  <a:pt x="7904880" y="9466921"/>
                </a:lnTo>
                <a:lnTo>
                  <a:pt x="0" y="9466921"/>
                </a:lnTo>
                <a:lnTo>
                  <a:pt x="0" y="0"/>
                </a:lnTo>
                <a:close/>
              </a:path>
            </a:pathLst>
          </a:custGeom>
          <a:blipFill>
            <a:blip r:embed="rId2">
              <a:alphaModFix amt="55000"/>
            </a:blip>
            <a:stretch>
              <a:fillRect l="0" t="0" r="0" b="0"/>
            </a:stretch>
          </a:blipFill>
        </p:spPr>
      </p:sp>
      <p:sp>
        <p:nvSpPr>
          <p:cNvPr name="Freeform 3" id="3"/>
          <p:cNvSpPr/>
          <p:nvPr/>
        </p:nvSpPr>
        <p:spPr>
          <a:xfrm flipH="false" flipV="false" rot="-1644115">
            <a:off x="-3720266" y="-4839545"/>
            <a:ext cx="13049754" cy="12951880"/>
          </a:xfrm>
          <a:custGeom>
            <a:avLst/>
            <a:gdLst/>
            <a:ahLst/>
            <a:cxnLst/>
            <a:rect r="r" b="b" t="t" l="l"/>
            <a:pathLst>
              <a:path h="12951880" w="13049754">
                <a:moveTo>
                  <a:pt x="0" y="0"/>
                </a:moveTo>
                <a:lnTo>
                  <a:pt x="13049754" y="0"/>
                </a:lnTo>
                <a:lnTo>
                  <a:pt x="13049754" y="12951881"/>
                </a:lnTo>
                <a:lnTo>
                  <a:pt x="0" y="12951881"/>
                </a:lnTo>
                <a:lnTo>
                  <a:pt x="0" y="0"/>
                </a:lnTo>
                <a:close/>
              </a:path>
            </a:pathLst>
          </a:custGeom>
          <a:blipFill>
            <a:blip r:embed="rId3">
              <a:alphaModFix amt="50000"/>
            </a:blip>
            <a:stretch>
              <a:fillRect l="0" t="0" r="0" b="0"/>
            </a:stretch>
          </a:blipFill>
        </p:spPr>
      </p:sp>
      <p:sp>
        <p:nvSpPr>
          <p:cNvPr name="Freeform 4" id="4"/>
          <p:cNvSpPr/>
          <p:nvPr/>
        </p:nvSpPr>
        <p:spPr>
          <a:xfrm flipH="false" flipV="false" rot="0">
            <a:off x="9952197" y="2348866"/>
            <a:ext cx="7315200" cy="496824"/>
          </a:xfrm>
          <a:custGeom>
            <a:avLst/>
            <a:gdLst/>
            <a:ahLst/>
            <a:cxnLst/>
            <a:rect r="r" b="b" t="t" l="l"/>
            <a:pathLst>
              <a:path h="496824" w="7315200">
                <a:moveTo>
                  <a:pt x="0" y="0"/>
                </a:moveTo>
                <a:lnTo>
                  <a:pt x="7315200" y="0"/>
                </a:lnTo>
                <a:lnTo>
                  <a:pt x="7315200" y="496824"/>
                </a:lnTo>
                <a:lnTo>
                  <a:pt x="0" y="4968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71796" y="3407665"/>
            <a:ext cx="16487504" cy="6499167"/>
          </a:xfrm>
          <a:custGeom>
            <a:avLst/>
            <a:gdLst/>
            <a:ahLst/>
            <a:cxnLst/>
            <a:rect r="r" b="b" t="t" l="l"/>
            <a:pathLst>
              <a:path h="6499167" w="16487504">
                <a:moveTo>
                  <a:pt x="0" y="0"/>
                </a:moveTo>
                <a:lnTo>
                  <a:pt x="16487504" y="0"/>
                </a:lnTo>
                <a:lnTo>
                  <a:pt x="16487504" y="6499167"/>
                </a:lnTo>
                <a:lnTo>
                  <a:pt x="0" y="6499167"/>
                </a:lnTo>
                <a:lnTo>
                  <a:pt x="0" y="0"/>
                </a:lnTo>
                <a:close/>
              </a:path>
            </a:pathLst>
          </a:custGeom>
          <a:blipFill>
            <a:blip r:embed="rId6"/>
            <a:stretch>
              <a:fillRect l="-1359" t="0" r="-1359" b="0"/>
            </a:stretch>
          </a:blipFill>
        </p:spPr>
      </p:sp>
      <p:sp>
        <p:nvSpPr>
          <p:cNvPr name="TextBox 6" id="6"/>
          <p:cNvSpPr txBox="true"/>
          <p:nvPr/>
        </p:nvSpPr>
        <p:spPr>
          <a:xfrm rot="0">
            <a:off x="9265819" y="446910"/>
            <a:ext cx="9146856" cy="1034416"/>
          </a:xfrm>
          <a:prstGeom prst="rect">
            <a:avLst/>
          </a:prstGeom>
        </p:spPr>
        <p:txBody>
          <a:bodyPr anchor="t" rtlCol="false" tIns="0" lIns="0" bIns="0" rIns="0">
            <a:spAutoFit/>
          </a:bodyPr>
          <a:lstStyle/>
          <a:p>
            <a:pPr algn="ctr">
              <a:lnSpc>
                <a:spcPts val="7680"/>
              </a:lnSpc>
            </a:pPr>
            <a:r>
              <a:rPr lang="en-US" sz="8000">
                <a:solidFill>
                  <a:srgbClr val="000000"/>
                </a:solidFill>
                <a:latin typeface="Della Respira"/>
                <a:ea typeface="Della Respira"/>
                <a:cs typeface="Della Respira"/>
                <a:sym typeface="Della Respira"/>
              </a:rPr>
              <a:t>Backup Server</a:t>
            </a:r>
          </a:p>
        </p:txBody>
      </p:sp>
      <p:sp>
        <p:nvSpPr>
          <p:cNvPr name="TextBox 7" id="7"/>
          <p:cNvSpPr txBox="true"/>
          <p:nvPr/>
        </p:nvSpPr>
        <p:spPr>
          <a:xfrm rot="0">
            <a:off x="1028700" y="923925"/>
            <a:ext cx="6524306" cy="863600"/>
          </a:xfrm>
          <a:prstGeom prst="rect">
            <a:avLst/>
          </a:prstGeom>
        </p:spPr>
        <p:txBody>
          <a:bodyPr anchor="t" rtlCol="false" tIns="0" lIns="0" bIns="0" rIns="0">
            <a:spAutoFit/>
          </a:bodyPr>
          <a:lstStyle/>
          <a:p>
            <a:pPr algn="l">
              <a:lnSpc>
                <a:spcPts val="7000"/>
              </a:lnSpc>
            </a:pPr>
            <a:r>
              <a:rPr lang="en-US" sz="5000">
                <a:solidFill>
                  <a:srgbClr val="000000"/>
                </a:solidFill>
                <a:latin typeface="Andada"/>
                <a:ea typeface="Andada"/>
                <a:cs typeface="Andada"/>
                <a:sym typeface="Andada"/>
              </a:rPr>
              <a:t>RSYNC with Chronicle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232232">
            <a:off x="12705174" y="3702653"/>
            <a:ext cx="7904879" cy="9466921"/>
          </a:xfrm>
          <a:custGeom>
            <a:avLst/>
            <a:gdLst/>
            <a:ahLst/>
            <a:cxnLst/>
            <a:rect r="r" b="b" t="t" l="l"/>
            <a:pathLst>
              <a:path h="9466921" w="7904879">
                <a:moveTo>
                  <a:pt x="0" y="0"/>
                </a:moveTo>
                <a:lnTo>
                  <a:pt x="7904880" y="0"/>
                </a:lnTo>
                <a:lnTo>
                  <a:pt x="7904880" y="9466921"/>
                </a:lnTo>
                <a:lnTo>
                  <a:pt x="0" y="9466921"/>
                </a:lnTo>
                <a:lnTo>
                  <a:pt x="0" y="0"/>
                </a:lnTo>
                <a:close/>
              </a:path>
            </a:pathLst>
          </a:custGeom>
          <a:blipFill>
            <a:blip r:embed="rId2">
              <a:alphaModFix amt="55000"/>
            </a:blip>
            <a:stretch>
              <a:fillRect l="0" t="0" r="0" b="0"/>
            </a:stretch>
          </a:blipFill>
        </p:spPr>
      </p:sp>
      <p:sp>
        <p:nvSpPr>
          <p:cNvPr name="Freeform 3" id="3"/>
          <p:cNvSpPr/>
          <p:nvPr/>
        </p:nvSpPr>
        <p:spPr>
          <a:xfrm flipH="false" flipV="false" rot="-1644115">
            <a:off x="-3720266" y="-4839545"/>
            <a:ext cx="13049754" cy="12951880"/>
          </a:xfrm>
          <a:custGeom>
            <a:avLst/>
            <a:gdLst/>
            <a:ahLst/>
            <a:cxnLst/>
            <a:rect r="r" b="b" t="t" l="l"/>
            <a:pathLst>
              <a:path h="12951880" w="13049754">
                <a:moveTo>
                  <a:pt x="0" y="0"/>
                </a:moveTo>
                <a:lnTo>
                  <a:pt x="13049754" y="0"/>
                </a:lnTo>
                <a:lnTo>
                  <a:pt x="13049754" y="12951881"/>
                </a:lnTo>
                <a:lnTo>
                  <a:pt x="0" y="12951881"/>
                </a:lnTo>
                <a:lnTo>
                  <a:pt x="0" y="0"/>
                </a:lnTo>
                <a:close/>
              </a:path>
            </a:pathLst>
          </a:custGeom>
          <a:blipFill>
            <a:blip r:embed="rId3">
              <a:alphaModFix amt="50000"/>
            </a:blip>
            <a:stretch>
              <a:fillRect l="0" t="0" r="0" b="0"/>
            </a:stretch>
          </a:blipFill>
        </p:spPr>
      </p:sp>
      <p:sp>
        <p:nvSpPr>
          <p:cNvPr name="Freeform 4" id="4"/>
          <p:cNvSpPr/>
          <p:nvPr/>
        </p:nvSpPr>
        <p:spPr>
          <a:xfrm flipH="false" flipV="false" rot="0">
            <a:off x="9952197" y="2348866"/>
            <a:ext cx="7315200" cy="496824"/>
          </a:xfrm>
          <a:custGeom>
            <a:avLst/>
            <a:gdLst/>
            <a:ahLst/>
            <a:cxnLst/>
            <a:rect r="r" b="b" t="t" l="l"/>
            <a:pathLst>
              <a:path h="496824" w="7315200">
                <a:moveTo>
                  <a:pt x="0" y="0"/>
                </a:moveTo>
                <a:lnTo>
                  <a:pt x="7315200" y="0"/>
                </a:lnTo>
                <a:lnTo>
                  <a:pt x="7315200" y="496824"/>
                </a:lnTo>
                <a:lnTo>
                  <a:pt x="0" y="4968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67404" y="2744014"/>
            <a:ext cx="15796829" cy="7542986"/>
          </a:xfrm>
          <a:custGeom>
            <a:avLst/>
            <a:gdLst/>
            <a:ahLst/>
            <a:cxnLst/>
            <a:rect r="r" b="b" t="t" l="l"/>
            <a:pathLst>
              <a:path h="7542986" w="15796829">
                <a:moveTo>
                  <a:pt x="0" y="0"/>
                </a:moveTo>
                <a:lnTo>
                  <a:pt x="15796829" y="0"/>
                </a:lnTo>
                <a:lnTo>
                  <a:pt x="15796829" y="7542986"/>
                </a:lnTo>
                <a:lnTo>
                  <a:pt x="0" y="7542986"/>
                </a:lnTo>
                <a:lnTo>
                  <a:pt x="0" y="0"/>
                </a:lnTo>
                <a:close/>
              </a:path>
            </a:pathLst>
          </a:custGeom>
          <a:blipFill>
            <a:blip r:embed="rId6"/>
            <a:stretch>
              <a:fillRect l="0" t="0" r="0" b="0"/>
            </a:stretch>
          </a:blipFill>
        </p:spPr>
      </p:sp>
      <p:sp>
        <p:nvSpPr>
          <p:cNvPr name="TextBox 6" id="6"/>
          <p:cNvSpPr txBox="true"/>
          <p:nvPr/>
        </p:nvSpPr>
        <p:spPr>
          <a:xfrm rot="0">
            <a:off x="9265819" y="446910"/>
            <a:ext cx="9146856" cy="1034416"/>
          </a:xfrm>
          <a:prstGeom prst="rect">
            <a:avLst/>
          </a:prstGeom>
        </p:spPr>
        <p:txBody>
          <a:bodyPr anchor="t" rtlCol="false" tIns="0" lIns="0" bIns="0" rIns="0">
            <a:spAutoFit/>
          </a:bodyPr>
          <a:lstStyle/>
          <a:p>
            <a:pPr algn="ctr">
              <a:lnSpc>
                <a:spcPts val="7680"/>
              </a:lnSpc>
            </a:pPr>
            <a:r>
              <a:rPr lang="en-US" sz="8000">
                <a:solidFill>
                  <a:srgbClr val="000000"/>
                </a:solidFill>
                <a:latin typeface="Della Respira"/>
                <a:ea typeface="Della Respira"/>
                <a:cs typeface="Della Respira"/>
                <a:sym typeface="Della Respira"/>
              </a:rPr>
              <a:t>Backup Server</a:t>
            </a:r>
          </a:p>
        </p:txBody>
      </p:sp>
      <p:sp>
        <p:nvSpPr>
          <p:cNvPr name="TextBox 7" id="7"/>
          <p:cNvSpPr txBox="true"/>
          <p:nvPr/>
        </p:nvSpPr>
        <p:spPr>
          <a:xfrm rot="0">
            <a:off x="1028700" y="923925"/>
            <a:ext cx="6524306" cy="863600"/>
          </a:xfrm>
          <a:prstGeom prst="rect">
            <a:avLst/>
          </a:prstGeom>
        </p:spPr>
        <p:txBody>
          <a:bodyPr anchor="t" rtlCol="false" tIns="0" lIns="0" bIns="0" rIns="0">
            <a:spAutoFit/>
          </a:bodyPr>
          <a:lstStyle/>
          <a:p>
            <a:pPr algn="l">
              <a:lnSpc>
                <a:spcPts val="7000"/>
              </a:lnSpc>
            </a:pPr>
            <a:r>
              <a:rPr lang="en-US" sz="5000">
                <a:solidFill>
                  <a:srgbClr val="000000"/>
                </a:solidFill>
                <a:latin typeface="Andada"/>
                <a:ea typeface="Andada"/>
                <a:cs typeface="Andada"/>
                <a:sym typeface="Andada"/>
              </a:rPr>
              <a:t>RSYNC with Chronicle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232232">
            <a:off x="12705174" y="3702653"/>
            <a:ext cx="7904879" cy="9466921"/>
          </a:xfrm>
          <a:custGeom>
            <a:avLst/>
            <a:gdLst/>
            <a:ahLst/>
            <a:cxnLst/>
            <a:rect r="r" b="b" t="t" l="l"/>
            <a:pathLst>
              <a:path h="9466921" w="7904879">
                <a:moveTo>
                  <a:pt x="0" y="0"/>
                </a:moveTo>
                <a:lnTo>
                  <a:pt x="7904880" y="0"/>
                </a:lnTo>
                <a:lnTo>
                  <a:pt x="7904880" y="9466921"/>
                </a:lnTo>
                <a:lnTo>
                  <a:pt x="0" y="9466921"/>
                </a:lnTo>
                <a:lnTo>
                  <a:pt x="0" y="0"/>
                </a:lnTo>
                <a:close/>
              </a:path>
            </a:pathLst>
          </a:custGeom>
          <a:blipFill>
            <a:blip r:embed="rId2">
              <a:alphaModFix amt="55000"/>
            </a:blip>
            <a:stretch>
              <a:fillRect l="0" t="0" r="0" b="0"/>
            </a:stretch>
          </a:blipFill>
        </p:spPr>
      </p:sp>
      <p:sp>
        <p:nvSpPr>
          <p:cNvPr name="Freeform 3" id="3"/>
          <p:cNvSpPr/>
          <p:nvPr/>
        </p:nvSpPr>
        <p:spPr>
          <a:xfrm flipH="false" flipV="false" rot="-1644115">
            <a:off x="-3720266" y="-4839545"/>
            <a:ext cx="13049754" cy="12951880"/>
          </a:xfrm>
          <a:custGeom>
            <a:avLst/>
            <a:gdLst/>
            <a:ahLst/>
            <a:cxnLst/>
            <a:rect r="r" b="b" t="t" l="l"/>
            <a:pathLst>
              <a:path h="12951880" w="13049754">
                <a:moveTo>
                  <a:pt x="0" y="0"/>
                </a:moveTo>
                <a:lnTo>
                  <a:pt x="13049754" y="0"/>
                </a:lnTo>
                <a:lnTo>
                  <a:pt x="13049754" y="12951881"/>
                </a:lnTo>
                <a:lnTo>
                  <a:pt x="0" y="12951881"/>
                </a:lnTo>
                <a:lnTo>
                  <a:pt x="0" y="0"/>
                </a:lnTo>
                <a:close/>
              </a:path>
            </a:pathLst>
          </a:custGeom>
          <a:blipFill>
            <a:blip r:embed="rId3">
              <a:alphaModFix amt="50000"/>
            </a:blip>
            <a:stretch>
              <a:fillRect l="0" t="0" r="0" b="0"/>
            </a:stretch>
          </a:blipFill>
        </p:spPr>
      </p:sp>
      <p:sp>
        <p:nvSpPr>
          <p:cNvPr name="Freeform 4" id="4"/>
          <p:cNvSpPr/>
          <p:nvPr/>
        </p:nvSpPr>
        <p:spPr>
          <a:xfrm flipH="false" flipV="false" rot="0">
            <a:off x="9952197" y="2348866"/>
            <a:ext cx="7315200" cy="496824"/>
          </a:xfrm>
          <a:custGeom>
            <a:avLst/>
            <a:gdLst/>
            <a:ahLst/>
            <a:cxnLst/>
            <a:rect r="r" b="b" t="t" l="l"/>
            <a:pathLst>
              <a:path h="496824" w="7315200">
                <a:moveTo>
                  <a:pt x="0" y="0"/>
                </a:moveTo>
                <a:lnTo>
                  <a:pt x="7315200" y="0"/>
                </a:lnTo>
                <a:lnTo>
                  <a:pt x="7315200" y="496824"/>
                </a:lnTo>
                <a:lnTo>
                  <a:pt x="0" y="4968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9265819" y="446910"/>
            <a:ext cx="9146856" cy="1034416"/>
          </a:xfrm>
          <a:prstGeom prst="rect">
            <a:avLst/>
          </a:prstGeom>
        </p:spPr>
        <p:txBody>
          <a:bodyPr anchor="t" rtlCol="false" tIns="0" lIns="0" bIns="0" rIns="0">
            <a:spAutoFit/>
          </a:bodyPr>
          <a:lstStyle/>
          <a:p>
            <a:pPr algn="ctr">
              <a:lnSpc>
                <a:spcPts val="7680"/>
              </a:lnSpc>
            </a:pPr>
            <a:r>
              <a:rPr lang="en-US" sz="8000">
                <a:solidFill>
                  <a:srgbClr val="000000"/>
                </a:solidFill>
                <a:latin typeface="Della Respira"/>
                <a:ea typeface="Della Respira"/>
                <a:cs typeface="Della Respira"/>
                <a:sym typeface="Della Respira"/>
              </a:rPr>
              <a:t>Web Server</a:t>
            </a:r>
          </a:p>
        </p:txBody>
      </p:sp>
      <p:sp>
        <p:nvSpPr>
          <p:cNvPr name="TextBox 6" id="6"/>
          <p:cNvSpPr txBox="true"/>
          <p:nvPr/>
        </p:nvSpPr>
        <p:spPr>
          <a:xfrm rot="0">
            <a:off x="1678808" y="1137539"/>
            <a:ext cx="5644748" cy="1708151"/>
          </a:xfrm>
          <a:prstGeom prst="rect">
            <a:avLst/>
          </a:prstGeom>
        </p:spPr>
        <p:txBody>
          <a:bodyPr anchor="t" rtlCol="false" tIns="0" lIns="0" bIns="0" rIns="0">
            <a:spAutoFit/>
          </a:bodyPr>
          <a:lstStyle/>
          <a:p>
            <a:pPr algn="l">
              <a:lnSpc>
                <a:spcPts val="13999"/>
              </a:lnSpc>
            </a:pPr>
            <a:r>
              <a:rPr lang="en-US" sz="9999">
                <a:solidFill>
                  <a:srgbClr val="000000"/>
                </a:solidFill>
                <a:latin typeface="Andada"/>
                <a:ea typeface="Andada"/>
                <a:cs typeface="Andada"/>
                <a:sym typeface="Andada"/>
              </a:rPr>
              <a:t>Apache</a:t>
            </a:r>
          </a:p>
        </p:txBody>
      </p:sp>
      <p:sp>
        <p:nvSpPr>
          <p:cNvPr name="Freeform 7" id="7"/>
          <p:cNvSpPr/>
          <p:nvPr/>
        </p:nvSpPr>
        <p:spPr>
          <a:xfrm flipH="false" flipV="true" rot="0">
            <a:off x="809625" y="4425974"/>
            <a:ext cx="5070451" cy="5070451"/>
          </a:xfrm>
          <a:custGeom>
            <a:avLst/>
            <a:gdLst/>
            <a:ahLst/>
            <a:cxnLst/>
            <a:rect r="r" b="b" t="t" l="l"/>
            <a:pathLst>
              <a:path h="5070451" w="5070451">
                <a:moveTo>
                  <a:pt x="0" y="5070451"/>
                </a:moveTo>
                <a:lnTo>
                  <a:pt x="5070451" y="5070451"/>
                </a:lnTo>
                <a:lnTo>
                  <a:pt x="5070451" y="0"/>
                </a:lnTo>
                <a:lnTo>
                  <a:pt x="0" y="0"/>
                </a:lnTo>
                <a:lnTo>
                  <a:pt x="0" y="5070451"/>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678808" y="4219714"/>
            <a:ext cx="16230600" cy="4216399"/>
          </a:xfrm>
          <a:prstGeom prst="rect">
            <a:avLst/>
          </a:prstGeom>
        </p:spPr>
        <p:txBody>
          <a:bodyPr anchor="t" rtlCol="false" tIns="0" lIns="0" bIns="0" rIns="0">
            <a:spAutoFit/>
          </a:bodyPr>
          <a:lstStyle/>
          <a:p>
            <a:pPr algn="ctr">
              <a:lnSpc>
                <a:spcPts val="11200"/>
              </a:lnSpc>
              <a:spcBef>
                <a:spcPct val="0"/>
              </a:spcBef>
            </a:pPr>
            <a:r>
              <a:rPr lang="en-US" b="true" sz="8000">
                <a:solidFill>
                  <a:srgbClr val="000000"/>
                </a:solidFill>
                <a:latin typeface="Della Respira"/>
                <a:ea typeface="Della Respira"/>
                <a:cs typeface="Della Respira"/>
                <a:sym typeface="Della Respira"/>
              </a:rPr>
              <a:t>A widely used open-source web server for delivering secure and scalable websites or applications.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232232">
            <a:off x="12705174" y="3702653"/>
            <a:ext cx="7904879" cy="9466921"/>
          </a:xfrm>
          <a:custGeom>
            <a:avLst/>
            <a:gdLst/>
            <a:ahLst/>
            <a:cxnLst/>
            <a:rect r="r" b="b" t="t" l="l"/>
            <a:pathLst>
              <a:path h="9466921" w="7904879">
                <a:moveTo>
                  <a:pt x="0" y="0"/>
                </a:moveTo>
                <a:lnTo>
                  <a:pt x="7904880" y="0"/>
                </a:lnTo>
                <a:lnTo>
                  <a:pt x="7904880" y="9466921"/>
                </a:lnTo>
                <a:lnTo>
                  <a:pt x="0" y="9466921"/>
                </a:lnTo>
                <a:lnTo>
                  <a:pt x="0" y="0"/>
                </a:lnTo>
                <a:close/>
              </a:path>
            </a:pathLst>
          </a:custGeom>
          <a:blipFill>
            <a:blip r:embed="rId2">
              <a:alphaModFix amt="55000"/>
            </a:blip>
            <a:stretch>
              <a:fillRect l="0" t="0" r="0" b="0"/>
            </a:stretch>
          </a:blipFill>
        </p:spPr>
      </p:sp>
      <p:sp>
        <p:nvSpPr>
          <p:cNvPr name="Freeform 3" id="3"/>
          <p:cNvSpPr/>
          <p:nvPr/>
        </p:nvSpPr>
        <p:spPr>
          <a:xfrm flipH="false" flipV="false" rot="-1644115">
            <a:off x="-3720266" y="-4839545"/>
            <a:ext cx="13049754" cy="12951880"/>
          </a:xfrm>
          <a:custGeom>
            <a:avLst/>
            <a:gdLst/>
            <a:ahLst/>
            <a:cxnLst/>
            <a:rect r="r" b="b" t="t" l="l"/>
            <a:pathLst>
              <a:path h="12951880" w="13049754">
                <a:moveTo>
                  <a:pt x="0" y="0"/>
                </a:moveTo>
                <a:lnTo>
                  <a:pt x="13049754" y="0"/>
                </a:lnTo>
                <a:lnTo>
                  <a:pt x="13049754" y="12951881"/>
                </a:lnTo>
                <a:lnTo>
                  <a:pt x="0" y="12951881"/>
                </a:lnTo>
                <a:lnTo>
                  <a:pt x="0" y="0"/>
                </a:lnTo>
                <a:close/>
              </a:path>
            </a:pathLst>
          </a:custGeom>
          <a:blipFill>
            <a:blip r:embed="rId3">
              <a:alphaModFix amt="50000"/>
            </a:blip>
            <a:stretch>
              <a:fillRect l="0" t="0" r="0" b="0"/>
            </a:stretch>
          </a:blipFill>
        </p:spPr>
      </p:sp>
      <p:sp>
        <p:nvSpPr>
          <p:cNvPr name="Freeform 4" id="4"/>
          <p:cNvSpPr/>
          <p:nvPr/>
        </p:nvSpPr>
        <p:spPr>
          <a:xfrm flipH="false" flipV="false" rot="0">
            <a:off x="9952197" y="2348866"/>
            <a:ext cx="7315200" cy="496824"/>
          </a:xfrm>
          <a:custGeom>
            <a:avLst/>
            <a:gdLst/>
            <a:ahLst/>
            <a:cxnLst/>
            <a:rect r="r" b="b" t="t" l="l"/>
            <a:pathLst>
              <a:path h="496824" w="7315200">
                <a:moveTo>
                  <a:pt x="0" y="0"/>
                </a:moveTo>
                <a:lnTo>
                  <a:pt x="7315200" y="0"/>
                </a:lnTo>
                <a:lnTo>
                  <a:pt x="7315200" y="496824"/>
                </a:lnTo>
                <a:lnTo>
                  <a:pt x="0" y="4968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29859" y="3143306"/>
            <a:ext cx="13987990" cy="6974941"/>
          </a:xfrm>
          <a:custGeom>
            <a:avLst/>
            <a:gdLst/>
            <a:ahLst/>
            <a:cxnLst/>
            <a:rect r="r" b="b" t="t" l="l"/>
            <a:pathLst>
              <a:path h="6974941" w="13987990">
                <a:moveTo>
                  <a:pt x="0" y="0"/>
                </a:moveTo>
                <a:lnTo>
                  <a:pt x="13987990" y="0"/>
                </a:lnTo>
                <a:lnTo>
                  <a:pt x="13987990" y="6974940"/>
                </a:lnTo>
                <a:lnTo>
                  <a:pt x="0" y="6974940"/>
                </a:lnTo>
                <a:lnTo>
                  <a:pt x="0" y="0"/>
                </a:lnTo>
                <a:close/>
              </a:path>
            </a:pathLst>
          </a:custGeom>
          <a:blipFill>
            <a:blip r:embed="rId6"/>
            <a:stretch>
              <a:fillRect l="0" t="-763" r="0" b="-763"/>
            </a:stretch>
          </a:blipFill>
        </p:spPr>
      </p:sp>
      <p:sp>
        <p:nvSpPr>
          <p:cNvPr name="TextBox 6" id="6"/>
          <p:cNvSpPr txBox="true"/>
          <p:nvPr/>
        </p:nvSpPr>
        <p:spPr>
          <a:xfrm rot="0">
            <a:off x="9265819" y="446910"/>
            <a:ext cx="9146856" cy="1034416"/>
          </a:xfrm>
          <a:prstGeom prst="rect">
            <a:avLst/>
          </a:prstGeom>
        </p:spPr>
        <p:txBody>
          <a:bodyPr anchor="t" rtlCol="false" tIns="0" lIns="0" bIns="0" rIns="0">
            <a:spAutoFit/>
          </a:bodyPr>
          <a:lstStyle/>
          <a:p>
            <a:pPr algn="ctr">
              <a:lnSpc>
                <a:spcPts val="7680"/>
              </a:lnSpc>
            </a:pPr>
            <a:r>
              <a:rPr lang="en-US" sz="8000">
                <a:solidFill>
                  <a:srgbClr val="000000"/>
                </a:solidFill>
                <a:latin typeface="Della Respira"/>
                <a:ea typeface="Della Respira"/>
                <a:cs typeface="Della Respira"/>
                <a:sym typeface="Della Respira"/>
              </a:rPr>
              <a:t>Web Server</a:t>
            </a:r>
          </a:p>
        </p:txBody>
      </p:sp>
      <p:sp>
        <p:nvSpPr>
          <p:cNvPr name="TextBox 7" id="7"/>
          <p:cNvSpPr txBox="true"/>
          <p:nvPr/>
        </p:nvSpPr>
        <p:spPr>
          <a:xfrm rot="0">
            <a:off x="1678808" y="1137539"/>
            <a:ext cx="5644748" cy="1708151"/>
          </a:xfrm>
          <a:prstGeom prst="rect">
            <a:avLst/>
          </a:prstGeom>
        </p:spPr>
        <p:txBody>
          <a:bodyPr anchor="t" rtlCol="false" tIns="0" lIns="0" bIns="0" rIns="0">
            <a:spAutoFit/>
          </a:bodyPr>
          <a:lstStyle/>
          <a:p>
            <a:pPr algn="l">
              <a:lnSpc>
                <a:spcPts val="13999"/>
              </a:lnSpc>
            </a:pPr>
            <a:r>
              <a:rPr lang="en-US" sz="9999">
                <a:solidFill>
                  <a:srgbClr val="000000"/>
                </a:solidFill>
                <a:latin typeface="Andada"/>
                <a:ea typeface="Andada"/>
                <a:cs typeface="Andada"/>
                <a:sym typeface="Andada"/>
              </a:rPr>
              <a:t>Apache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232232">
            <a:off x="12705174" y="3702653"/>
            <a:ext cx="7904879" cy="9466921"/>
          </a:xfrm>
          <a:custGeom>
            <a:avLst/>
            <a:gdLst/>
            <a:ahLst/>
            <a:cxnLst/>
            <a:rect r="r" b="b" t="t" l="l"/>
            <a:pathLst>
              <a:path h="9466921" w="7904879">
                <a:moveTo>
                  <a:pt x="0" y="0"/>
                </a:moveTo>
                <a:lnTo>
                  <a:pt x="7904880" y="0"/>
                </a:lnTo>
                <a:lnTo>
                  <a:pt x="7904880" y="9466921"/>
                </a:lnTo>
                <a:lnTo>
                  <a:pt x="0" y="9466921"/>
                </a:lnTo>
                <a:lnTo>
                  <a:pt x="0" y="0"/>
                </a:lnTo>
                <a:close/>
              </a:path>
            </a:pathLst>
          </a:custGeom>
          <a:blipFill>
            <a:blip r:embed="rId2">
              <a:alphaModFix amt="55000"/>
            </a:blip>
            <a:stretch>
              <a:fillRect l="0" t="0" r="0" b="0"/>
            </a:stretch>
          </a:blipFill>
        </p:spPr>
      </p:sp>
      <p:sp>
        <p:nvSpPr>
          <p:cNvPr name="Freeform 3" id="3"/>
          <p:cNvSpPr/>
          <p:nvPr/>
        </p:nvSpPr>
        <p:spPr>
          <a:xfrm flipH="false" flipV="false" rot="-1644115">
            <a:off x="-3720266" y="-4839545"/>
            <a:ext cx="13049754" cy="12951880"/>
          </a:xfrm>
          <a:custGeom>
            <a:avLst/>
            <a:gdLst/>
            <a:ahLst/>
            <a:cxnLst/>
            <a:rect r="r" b="b" t="t" l="l"/>
            <a:pathLst>
              <a:path h="12951880" w="13049754">
                <a:moveTo>
                  <a:pt x="0" y="0"/>
                </a:moveTo>
                <a:lnTo>
                  <a:pt x="13049754" y="0"/>
                </a:lnTo>
                <a:lnTo>
                  <a:pt x="13049754" y="12951881"/>
                </a:lnTo>
                <a:lnTo>
                  <a:pt x="0" y="12951881"/>
                </a:lnTo>
                <a:lnTo>
                  <a:pt x="0" y="0"/>
                </a:lnTo>
                <a:close/>
              </a:path>
            </a:pathLst>
          </a:custGeom>
          <a:blipFill>
            <a:blip r:embed="rId3">
              <a:alphaModFix amt="50000"/>
            </a:blip>
            <a:stretch>
              <a:fillRect l="0" t="0" r="0" b="0"/>
            </a:stretch>
          </a:blipFill>
        </p:spPr>
      </p:sp>
      <p:sp>
        <p:nvSpPr>
          <p:cNvPr name="Freeform 4" id="4"/>
          <p:cNvSpPr/>
          <p:nvPr/>
        </p:nvSpPr>
        <p:spPr>
          <a:xfrm flipH="false" flipV="false" rot="0">
            <a:off x="9952197" y="2348866"/>
            <a:ext cx="7315200" cy="496824"/>
          </a:xfrm>
          <a:custGeom>
            <a:avLst/>
            <a:gdLst/>
            <a:ahLst/>
            <a:cxnLst/>
            <a:rect r="r" b="b" t="t" l="l"/>
            <a:pathLst>
              <a:path h="496824" w="7315200">
                <a:moveTo>
                  <a:pt x="0" y="0"/>
                </a:moveTo>
                <a:lnTo>
                  <a:pt x="7315200" y="0"/>
                </a:lnTo>
                <a:lnTo>
                  <a:pt x="7315200" y="496824"/>
                </a:lnTo>
                <a:lnTo>
                  <a:pt x="0" y="4968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9265819" y="446910"/>
            <a:ext cx="9146856" cy="1034416"/>
          </a:xfrm>
          <a:prstGeom prst="rect">
            <a:avLst/>
          </a:prstGeom>
        </p:spPr>
        <p:txBody>
          <a:bodyPr anchor="t" rtlCol="false" tIns="0" lIns="0" bIns="0" rIns="0">
            <a:spAutoFit/>
          </a:bodyPr>
          <a:lstStyle/>
          <a:p>
            <a:pPr algn="ctr">
              <a:lnSpc>
                <a:spcPts val="7680"/>
              </a:lnSpc>
            </a:pPr>
            <a:r>
              <a:rPr lang="en-US" sz="8000">
                <a:solidFill>
                  <a:srgbClr val="000000"/>
                </a:solidFill>
                <a:latin typeface="Della Respira"/>
                <a:ea typeface="Della Respira"/>
                <a:cs typeface="Della Respira"/>
                <a:sym typeface="Della Respira"/>
              </a:rPr>
              <a:t>Database Server</a:t>
            </a:r>
          </a:p>
        </p:txBody>
      </p:sp>
      <p:sp>
        <p:nvSpPr>
          <p:cNvPr name="TextBox 6" id="6"/>
          <p:cNvSpPr txBox="true"/>
          <p:nvPr/>
        </p:nvSpPr>
        <p:spPr>
          <a:xfrm rot="0">
            <a:off x="1005201" y="532001"/>
            <a:ext cx="3598821" cy="1708151"/>
          </a:xfrm>
          <a:prstGeom prst="rect">
            <a:avLst/>
          </a:prstGeom>
        </p:spPr>
        <p:txBody>
          <a:bodyPr anchor="t" rtlCol="false" tIns="0" lIns="0" bIns="0" rIns="0">
            <a:spAutoFit/>
          </a:bodyPr>
          <a:lstStyle/>
          <a:p>
            <a:pPr algn="l">
              <a:lnSpc>
                <a:spcPts val="13999"/>
              </a:lnSpc>
            </a:pPr>
            <a:r>
              <a:rPr lang="en-US" sz="9999">
                <a:solidFill>
                  <a:srgbClr val="000000"/>
                </a:solidFill>
                <a:latin typeface="Andada"/>
                <a:ea typeface="Andada"/>
                <a:cs typeface="Andada"/>
                <a:sym typeface="Andada"/>
              </a:rPr>
              <a:t>Mysql</a:t>
            </a:r>
          </a:p>
        </p:txBody>
      </p:sp>
      <p:sp>
        <p:nvSpPr>
          <p:cNvPr name="Freeform 7" id="7"/>
          <p:cNvSpPr/>
          <p:nvPr/>
        </p:nvSpPr>
        <p:spPr>
          <a:xfrm flipH="false" flipV="true" rot="0">
            <a:off x="809625" y="4425974"/>
            <a:ext cx="5070451" cy="5070451"/>
          </a:xfrm>
          <a:custGeom>
            <a:avLst/>
            <a:gdLst/>
            <a:ahLst/>
            <a:cxnLst/>
            <a:rect r="r" b="b" t="t" l="l"/>
            <a:pathLst>
              <a:path h="5070451" w="5070451">
                <a:moveTo>
                  <a:pt x="0" y="5070451"/>
                </a:moveTo>
                <a:lnTo>
                  <a:pt x="5070451" y="5070451"/>
                </a:lnTo>
                <a:lnTo>
                  <a:pt x="5070451" y="0"/>
                </a:lnTo>
                <a:lnTo>
                  <a:pt x="0" y="0"/>
                </a:lnTo>
                <a:lnTo>
                  <a:pt x="0" y="5070451"/>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778236" y="4426499"/>
            <a:ext cx="15286032" cy="3171820"/>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Della Respira"/>
                <a:ea typeface="Della Respira"/>
                <a:cs typeface="Della Respira"/>
                <a:sym typeface="Della Respira"/>
              </a:rPr>
              <a:t>A</a:t>
            </a:r>
            <a:r>
              <a:rPr lang="en-US" b="true" sz="6000">
                <a:solidFill>
                  <a:srgbClr val="000000"/>
                </a:solidFill>
                <a:latin typeface="Della Respira"/>
                <a:ea typeface="Della Respira"/>
                <a:cs typeface="Della Respira"/>
                <a:sym typeface="Della Respira"/>
              </a:rPr>
              <a:t>n open-source relational database system used to store, manage, and query application data efficiently.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232232">
            <a:off x="12705174" y="3702653"/>
            <a:ext cx="7904879" cy="9466921"/>
          </a:xfrm>
          <a:custGeom>
            <a:avLst/>
            <a:gdLst/>
            <a:ahLst/>
            <a:cxnLst/>
            <a:rect r="r" b="b" t="t" l="l"/>
            <a:pathLst>
              <a:path h="9466921" w="7904879">
                <a:moveTo>
                  <a:pt x="0" y="0"/>
                </a:moveTo>
                <a:lnTo>
                  <a:pt x="7904880" y="0"/>
                </a:lnTo>
                <a:lnTo>
                  <a:pt x="7904880" y="9466921"/>
                </a:lnTo>
                <a:lnTo>
                  <a:pt x="0" y="9466921"/>
                </a:lnTo>
                <a:lnTo>
                  <a:pt x="0" y="0"/>
                </a:lnTo>
                <a:close/>
              </a:path>
            </a:pathLst>
          </a:custGeom>
          <a:blipFill>
            <a:blip r:embed="rId2">
              <a:alphaModFix amt="55000"/>
            </a:blip>
            <a:stretch>
              <a:fillRect l="0" t="0" r="0" b="0"/>
            </a:stretch>
          </a:blipFill>
        </p:spPr>
      </p:sp>
      <p:sp>
        <p:nvSpPr>
          <p:cNvPr name="Freeform 3" id="3"/>
          <p:cNvSpPr/>
          <p:nvPr/>
        </p:nvSpPr>
        <p:spPr>
          <a:xfrm flipH="false" flipV="false" rot="-1644115">
            <a:off x="-3720266" y="-4839545"/>
            <a:ext cx="13049754" cy="12951880"/>
          </a:xfrm>
          <a:custGeom>
            <a:avLst/>
            <a:gdLst/>
            <a:ahLst/>
            <a:cxnLst/>
            <a:rect r="r" b="b" t="t" l="l"/>
            <a:pathLst>
              <a:path h="12951880" w="13049754">
                <a:moveTo>
                  <a:pt x="0" y="0"/>
                </a:moveTo>
                <a:lnTo>
                  <a:pt x="13049754" y="0"/>
                </a:lnTo>
                <a:lnTo>
                  <a:pt x="13049754" y="12951881"/>
                </a:lnTo>
                <a:lnTo>
                  <a:pt x="0" y="12951881"/>
                </a:lnTo>
                <a:lnTo>
                  <a:pt x="0" y="0"/>
                </a:lnTo>
                <a:close/>
              </a:path>
            </a:pathLst>
          </a:custGeom>
          <a:blipFill>
            <a:blip r:embed="rId3">
              <a:alphaModFix amt="50000"/>
            </a:blip>
            <a:stretch>
              <a:fillRect l="0" t="0" r="0" b="0"/>
            </a:stretch>
          </a:blipFill>
        </p:spPr>
      </p:sp>
      <p:sp>
        <p:nvSpPr>
          <p:cNvPr name="Freeform 4" id="4"/>
          <p:cNvSpPr/>
          <p:nvPr/>
        </p:nvSpPr>
        <p:spPr>
          <a:xfrm flipH="false" flipV="false" rot="0">
            <a:off x="9952197" y="2348866"/>
            <a:ext cx="7315200" cy="496824"/>
          </a:xfrm>
          <a:custGeom>
            <a:avLst/>
            <a:gdLst/>
            <a:ahLst/>
            <a:cxnLst/>
            <a:rect r="r" b="b" t="t" l="l"/>
            <a:pathLst>
              <a:path h="496824" w="7315200">
                <a:moveTo>
                  <a:pt x="0" y="0"/>
                </a:moveTo>
                <a:lnTo>
                  <a:pt x="7315200" y="0"/>
                </a:lnTo>
                <a:lnTo>
                  <a:pt x="7315200" y="496824"/>
                </a:lnTo>
                <a:lnTo>
                  <a:pt x="0" y="4968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12066" y="3199035"/>
            <a:ext cx="9505609" cy="5768944"/>
          </a:xfrm>
          <a:custGeom>
            <a:avLst/>
            <a:gdLst/>
            <a:ahLst/>
            <a:cxnLst/>
            <a:rect r="r" b="b" t="t" l="l"/>
            <a:pathLst>
              <a:path h="5768944" w="9505609">
                <a:moveTo>
                  <a:pt x="0" y="0"/>
                </a:moveTo>
                <a:lnTo>
                  <a:pt x="9505608" y="0"/>
                </a:lnTo>
                <a:lnTo>
                  <a:pt x="9505608" y="5768944"/>
                </a:lnTo>
                <a:lnTo>
                  <a:pt x="0" y="5768944"/>
                </a:lnTo>
                <a:lnTo>
                  <a:pt x="0" y="0"/>
                </a:lnTo>
                <a:close/>
              </a:path>
            </a:pathLst>
          </a:custGeom>
          <a:blipFill>
            <a:blip r:embed="rId6"/>
            <a:stretch>
              <a:fillRect l="0" t="-2315" r="0" b="-2315"/>
            </a:stretch>
          </a:blipFill>
        </p:spPr>
      </p:sp>
      <p:sp>
        <p:nvSpPr>
          <p:cNvPr name="TextBox 6" id="6"/>
          <p:cNvSpPr txBox="true"/>
          <p:nvPr/>
        </p:nvSpPr>
        <p:spPr>
          <a:xfrm rot="0">
            <a:off x="9265819" y="446910"/>
            <a:ext cx="9146856" cy="1034416"/>
          </a:xfrm>
          <a:prstGeom prst="rect">
            <a:avLst/>
          </a:prstGeom>
        </p:spPr>
        <p:txBody>
          <a:bodyPr anchor="t" rtlCol="false" tIns="0" lIns="0" bIns="0" rIns="0">
            <a:spAutoFit/>
          </a:bodyPr>
          <a:lstStyle/>
          <a:p>
            <a:pPr algn="ctr">
              <a:lnSpc>
                <a:spcPts val="7680"/>
              </a:lnSpc>
            </a:pPr>
            <a:r>
              <a:rPr lang="en-US" sz="8000">
                <a:solidFill>
                  <a:srgbClr val="000000"/>
                </a:solidFill>
                <a:latin typeface="Della Respira"/>
                <a:ea typeface="Della Respira"/>
                <a:cs typeface="Della Respira"/>
                <a:sym typeface="Della Respira"/>
              </a:rPr>
              <a:t>Database Server</a:t>
            </a:r>
          </a:p>
        </p:txBody>
      </p:sp>
      <p:sp>
        <p:nvSpPr>
          <p:cNvPr name="TextBox 7" id="7"/>
          <p:cNvSpPr txBox="true"/>
          <p:nvPr/>
        </p:nvSpPr>
        <p:spPr>
          <a:xfrm rot="0">
            <a:off x="1005201" y="532001"/>
            <a:ext cx="3598821" cy="1708151"/>
          </a:xfrm>
          <a:prstGeom prst="rect">
            <a:avLst/>
          </a:prstGeom>
        </p:spPr>
        <p:txBody>
          <a:bodyPr anchor="t" rtlCol="false" tIns="0" lIns="0" bIns="0" rIns="0">
            <a:spAutoFit/>
          </a:bodyPr>
          <a:lstStyle/>
          <a:p>
            <a:pPr algn="l">
              <a:lnSpc>
                <a:spcPts val="13999"/>
              </a:lnSpc>
            </a:pPr>
            <a:r>
              <a:rPr lang="en-US" sz="9999">
                <a:solidFill>
                  <a:srgbClr val="000000"/>
                </a:solidFill>
                <a:latin typeface="Andada"/>
                <a:ea typeface="Andada"/>
                <a:cs typeface="Andada"/>
                <a:sym typeface="Andada"/>
              </a:rPr>
              <a:t>Mysql</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232232">
            <a:off x="12705174" y="3702653"/>
            <a:ext cx="7904879" cy="9466921"/>
          </a:xfrm>
          <a:custGeom>
            <a:avLst/>
            <a:gdLst/>
            <a:ahLst/>
            <a:cxnLst/>
            <a:rect r="r" b="b" t="t" l="l"/>
            <a:pathLst>
              <a:path h="9466921" w="7904879">
                <a:moveTo>
                  <a:pt x="0" y="0"/>
                </a:moveTo>
                <a:lnTo>
                  <a:pt x="7904880" y="0"/>
                </a:lnTo>
                <a:lnTo>
                  <a:pt x="7904880" y="9466921"/>
                </a:lnTo>
                <a:lnTo>
                  <a:pt x="0" y="9466921"/>
                </a:lnTo>
                <a:lnTo>
                  <a:pt x="0" y="0"/>
                </a:lnTo>
                <a:close/>
              </a:path>
            </a:pathLst>
          </a:custGeom>
          <a:blipFill>
            <a:blip r:embed="rId2">
              <a:alphaModFix amt="55000"/>
            </a:blip>
            <a:stretch>
              <a:fillRect l="0" t="0" r="0" b="0"/>
            </a:stretch>
          </a:blipFill>
        </p:spPr>
      </p:sp>
      <p:sp>
        <p:nvSpPr>
          <p:cNvPr name="Freeform 3" id="3"/>
          <p:cNvSpPr/>
          <p:nvPr/>
        </p:nvSpPr>
        <p:spPr>
          <a:xfrm flipH="false" flipV="false" rot="-1644115">
            <a:off x="-3720266" y="-4839545"/>
            <a:ext cx="13049754" cy="12951880"/>
          </a:xfrm>
          <a:custGeom>
            <a:avLst/>
            <a:gdLst/>
            <a:ahLst/>
            <a:cxnLst/>
            <a:rect r="r" b="b" t="t" l="l"/>
            <a:pathLst>
              <a:path h="12951880" w="13049754">
                <a:moveTo>
                  <a:pt x="0" y="0"/>
                </a:moveTo>
                <a:lnTo>
                  <a:pt x="13049754" y="0"/>
                </a:lnTo>
                <a:lnTo>
                  <a:pt x="13049754" y="12951881"/>
                </a:lnTo>
                <a:lnTo>
                  <a:pt x="0" y="12951881"/>
                </a:lnTo>
                <a:lnTo>
                  <a:pt x="0" y="0"/>
                </a:lnTo>
                <a:close/>
              </a:path>
            </a:pathLst>
          </a:custGeom>
          <a:blipFill>
            <a:blip r:embed="rId3">
              <a:alphaModFix amt="50000"/>
            </a:blip>
            <a:stretch>
              <a:fillRect l="0" t="0" r="0" b="0"/>
            </a:stretch>
          </a:blipFill>
        </p:spPr>
      </p:sp>
      <p:sp>
        <p:nvSpPr>
          <p:cNvPr name="Freeform 4" id="4"/>
          <p:cNvSpPr/>
          <p:nvPr/>
        </p:nvSpPr>
        <p:spPr>
          <a:xfrm flipH="false" flipV="false" rot="0">
            <a:off x="1331100" y="2989760"/>
            <a:ext cx="7174398" cy="6143079"/>
          </a:xfrm>
          <a:custGeom>
            <a:avLst/>
            <a:gdLst/>
            <a:ahLst/>
            <a:cxnLst/>
            <a:rect r="r" b="b" t="t" l="l"/>
            <a:pathLst>
              <a:path h="6143079" w="7174398">
                <a:moveTo>
                  <a:pt x="0" y="0"/>
                </a:moveTo>
                <a:lnTo>
                  <a:pt x="7174398" y="0"/>
                </a:lnTo>
                <a:lnTo>
                  <a:pt x="7174398" y="6143079"/>
                </a:lnTo>
                <a:lnTo>
                  <a:pt x="0" y="6143079"/>
                </a:lnTo>
                <a:lnTo>
                  <a:pt x="0" y="0"/>
                </a:lnTo>
                <a:close/>
              </a:path>
            </a:pathLst>
          </a:custGeom>
          <a:blipFill>
            <a:blip r:embed="rId4"/>
            <a:stretch>
              <a:fillRect l="0" t="0" r="0" b="0"/>
            </a:stretch>
          </a:blipFill>
        </p:spPr>
      </p:sp>
      <p:sp>
        <p:nvSpPr>
          <p:cNvPr name="Freeform 5" id="5"/>
          <p:cNvSpPr/>
          <p:nvPr/>
        </p:nvSpPr>
        <p:spPr>
          <a:xfrm flipH="false" flipV="false" rot="0">
            <a:off x="9686477" y="2989760"/>
            <a:ext cx="6369341" cy="6353418"/>
          </a:xfrm>
          <a:custGeom>
            <a:avLst/>
            <a:gdLst/>
            <a:ahLst/>
            <a:cxnLst/>
            <a:rect r="r" b="b" t="t" l="l"/>
            <a:pathLst>
              <a:path h="6353418" w="6369341">
                <a:moveTo>
                  <a:pt x="0" y="0"/>
                </a:moveTo>
                <a:lnTo>
                  <a:pt x="6369341" y="0"/>
                </a:lnTo>
                <a:lnTo>
                  <a:pt x="6369341" y="6353418"/>
                </a:lnTo>
                <a:lnTo>
                  <a:pt x="0" y="6353418"/>
                </a:lnTo>
                <a:lnTo>
                  <a:pt x="0" y="0"/>
                </a:lnTo>
                <a:close/>
              </a:path>
            </a:pathLst>
          </a:custGeom>
          <a:blipFill>
            <a:blip r:embed="rId5"/>
            <a:stretch>
              <a:fillRect l="0" t="0" r="0" b="0"/>
            </a:stretch>
          </a:blipFill>
        </p:spPr>
      </p:sp>
      <p:sp>
        <p:nvSpPr>
          <p:cNvPr name="TextBox 6" id="6"/>
          <p:cNvSpPr txBox="true"/>
          <p:nvPr/>
        </p:nvSpPr>
        <p:spPr>
          <a:xfrm rot="0">
            <a:off x="9265819" y="284985"/>
            <a:ext cx="9146856" cy="2005966"/>
          </a:xfrm>
          <a:prstGeom prst="rect">
            <a:avLst/>
          </a:prstGeom>
        </p:spPr>
        <p:txBody>
          <a:bodyPr anchor="t" rtlCol="false" tIns="0" lIns="0" bIns="0" rIns="0">
            <a:spAutoFit/>
          </a:bodyPr>
          <a:lstStyle/>
          <a:p>
            <a:pPr algn="ctr">
              <a:lnSpc>
                <a:spcPts val="7680"/>
              </a:lnSpc>
            </a:pPr>
            <a:r>
              <a:rPr lang="en-US" sz="8000">
                <a:solidFill>
                  <a:srgbClr val="000000"/>
                </a:solidFill>
                <a:latin typeface="Della Respira"/>
                <a:ea typeface="Della Respira"/>
                <a:cs typeface="Della Respira"/>
                <a:sym typeface="Della Respira"/>
              </a:rPr>
              <a:t>Monitoring Implementation</a:t>
            </a:r>
          </a:p>
        </p:txBody>
      </p:sp>
      <p:sp>
        <p:nvSpPr>
          <p:cNvPr name="TextBox 7" id="7"/>
          <p:cNvSpPr txBox="true"/>
          <p:nvPr/>
        </p:nvSpPr>
        <p:spPr>
          <a:xfrm rot="0">
            <a:off x="1760473" y="904875"/>
            <a:ext cx="2681021" cy="961934"/>
          </a:xfrm>
          <a:prstGeom prst="rect">
            <a:avLst/>
          </a:prstGeom>
        </p:spPr>
        <p:txBody>
          <a:bodyPr anchor="t" rtlCol="false" tIns="0" lIns="0" bIns="0" rIns="0">
            <a:spAutoFit/>
          </a:bodyPr>
          <a:lstStyle/>
          <a:p>
            <a:pPr algn="l">
              <a:lnSpc>
                <a:spcPts val="7713"/>
              </a:lnSpc>
            </a:pPr>
            <a:r>
              <a:rPr lang="en-US" sz="5509">
                <a:solidFill>
                  <a:srgbClr val="000000"/>
                </a:solidFill>
                <a:latin typeface="Andada"/>
                <a:ea typeface="Andada"/>
                <a:cs typeface="Andada"/>
                <a:sym typeface="Andada"/>
              </a:rPr>
              <a:t>Alerts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232232">
            <a:off x="12705174" y="3702653"/>
            <a:ext cx="7904879" cy="9466921"/>
          </a:xfrm>
          <a:custGeom>
            <a:avLst/>
            <a:gdLst/>
            <a:ahLst/>
            <a:cxnLst/>
            <a:rect r="r" b="b" t="t" l="l"/>
            <a:pathLst>
              <a:path h="9466921" w="7904879">
                <a:moveTo>
                  <a:pt x="0" y="0"/>
                </a:moveTo>
                <a:lnTo>
                  <a:pt x="7904880" y="0"/>
                </a:lnTo>
                <a:lnTo>
                  <a:pt x="7904880" y="9466921"/>
                </a:lnTo>
                <a:lnTo>
                  <a:pt x="0" y="9466921"/>
                </a:lnTo>
                <a:lnTo>
                  <a:pt x="0" y="0"/>
                </a:lnTo>
                <a:close/>
              </a:path>
            </a:pathLst>
          </a:custGeom>
          <a:blipFill>
            <a:blip r:embed="rId2">
              <a:alphaModFix amt="55000"/>
            </a:blip>
            <a:stretch>
              <a:fillRect l="0" t="0" r="0" b="0"/>
            </a:stretch>
          </a:blipFill>
        </p:spPr>
      </p:sp>
      <p:sp>
        <p:nvSpPr>
          <p:cNvPr name="Freeform 3" id="3"/>
          <p:cNvSpPr/>
          <p:nvPr/>
        </p:nvSpPr>
        <p:spPr>
          <a:xfrm flipH="false" flipV="false" rot="-1644115">
            <a:off x="-3720266" y="-4839545"/>
            <a:ext cx="13049754" cy="12951880"/>
          </a:xfrm>
          <a:custGeom>
            <a:avLst/>
            <a:gdLst/>
            <a:ahLst/>
            <a:cxnLst/>
            <a:rect r="r" b="b" t="t" l="l"/>
            <a:pathLst>
              <a:path h="12951880" w="13049754">
                <a:moveTo>
                  <a:pt x="0" y="0"/>
                </a:moveTo>
                <a:lnTo>
                  <a:pt x="13049754" y="0"/>
                </a:lnTo>
                <a:lnTo>
                  <a:pt x="13049754" y="12951881"/>
                </a:lnTo>
                <a:lnTo>
                  <a:pt x="0" y="12951881"/>
                </a:lnTo>
                <a:lnTo>
                  <a:pt x="0" y="0"/>
                </a:lnTo>
                <a:close/>
              </a:path>
            </a:pathLst>
          </a:custGeom>
          <a:blipFill>
            <a:blip r:embed="rId3">
              <a:alphaModFix amt="50000"/>
            </a:blip>
            <a:stretch>
              <a:fillRect l="0" t="0" r="0" b="0"/>
            </a:stretch>
          </a:blipFill>
        </p:spPr>
      </p:sp>
      <p:sp>
        <p:nvSpPr>
          <p:cNvPr name="Freeform 4" id="4"/>
          <p:cNvSpPr/>
          <p:nvPr/>
        </p:nvSpPr>
        <p:spPr>
          <a:xfrm flipH="true" flipV="false" rot="0">
            <a:off x="1028700" y="2348866"/>
            <a:ext cx="7315200" cy="496824"/>
          </a:xfrm>
          <a:custGeom>
            <a:avLst/>
            <a:gdLst/>
            <a:ahLst/>
            <a:cxnLst/>
            <a:rect r="r" b="b" t="t" l="l"/>
            <a:pathLst>
              <a:path h="496824" w="7315200">
                <a:moveTo>
                  <a:pt x="7315200" y="0"/>
                </a:moveTo>
                <a:lnTo>
                  <a:pt x="0" y="0"/>
                </a:lnTo>
                <a:lnTo>
                  <a:pt x="0" y="496824"/>
                </a:lnTo>
                <a:lnTo>
                  <a:pt x="7315200" y="496824"/>
                </a:lnTo>
                <a:lnTo>
                  <a:pt x="73152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652431" y="3515518"/>
            <a:ext cx="14005183" cy="3141665"/>
          </a:xfrm>
          <a:prstGeom prst="rect">
            <a:avLst/>
          </a:prstGeom>
        </p:spPr>
        <p:txBody>
          <a:bodyPr anchor="t" rtlCol="false" tIns="0" lIns="0" bIns="0" rIns="0">
            <a:spAutoFit/>
          </a:bodyPr>
          <a:lstStyle/>
          <a:p>
            <a:pPr algn="l">
              <a:lnSpc>
                <a:spcPts val="8357"/>
              </a:lnSpc>
            </a:pPr>
            <a:r>
              <a:rPr lang="en-US" sz="5969">
                <a:solidFill>
                  <a:srgbClr val="000000"/>
                </a:solidFill>
                <a:latin typeface="Andada"/>
                <a:ea typeface="Andada"/>
                <a:cs typeface="Andada"/>
                <a:sym typeface="Andada"/>
              </a:rPr>
              <a:t>S</a:t>
            </a:r>
            <a:r>
              <a:rPr lang="en-US" sz="5969">
                <a:solidFill>
                  <a:srgbClr val="000000"/>
                </a:solidFill>
                <a:latin typeface="Andada"/>
                <a:ea typeface="Andada"/>
                <a:cs typeface="Andada"/>
                <a:sym typeface="Andada"/>
              </a:rPr>
              <a:t>ecuring Web Application Infrastructure: </a:t>
            </a:r>
          </a:p>
          <a:p>
            <a:pPr algn="l">
              <a:lnSpc>
                <a:spcPts val="8357"/>
              </a:lnSpc>
            </a:pPr>
          </a:p>
          <a:p>
            <a:pPr algn="l">
              <a:lnSpc>
                <a:spcPts val="8357"/>
              </a:lnSpc>
            </a:pPr>
            <a:r>
              <a:rPr lang="en-US" sz="5969">
                <a:solidFill>
                  <a:srgbClr val="000000"/>
                </a:solidFill>
                <a:latin typeface="Andada"/>
                <a:ea typeface="Andada"/>
                <a:cs typeface="Andada"/>
                <a:sym typeface="Andada"/>
              </a:rPr>
              <a:t>        A Multi-Layered Approach</a:t>
            </a:r>
          </a:p>
        </p:txBody>
      </p:sp>
      <p:sp>
        <p:nvSpPr>
          <p:cNvPr name="Freeform 6" id="6"/>
          <p:cNvSpPr/>
          <p:nvPr/>
        </p:nvSpPr>
        <p:spPr>
          <a:xfrm flipH="true" flipV="true" rot="0">
            <a:off x="12379349" y="4368824"/>
            <a:ext cx="5070451" cy="5070451"/>
          </a:xfrm>
          <a:custGeom>
            <a:avLst/>
            <a:gdLst/>
            <a:ahLst/>
            <a:cxnLst/>
            <a:rect r="r" b="b" t="t" l="l"/>
            <a:pathLst>
              <a:path h="5070451" w="5070451">
                <a:moveTo>
                  <a:pt x="5070451" y="5070451"/>
                </a:moveTo>
                <a:lnTo>
                  <a:pt x="0" y="5070451"/>
                </a:lnTo>
                <a:lnTo>
                  <a:pt x="0" y="0"/>
                </a:lnTo>
                <a:lnTo>
                  <a:pt x="5070451" y="0"/>
                </a:lnTo>
                <a:lnTo>
                  <a:pt x="5070451" y="5070451"/>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12872" y="1209675"/>
            <a:ext cx="9146856" cy="1034416"/>
          </a:xfrm>
          <a:prstGeom prst="rect">
            <a:avLst/>
          </a:prstGeom>
        </p:spPr>
        <p:txBody>
          <a:bodyPr anchor="t" rtlCol="false" tIns="0" lIns="0" bIns="0" rIns="0">
            <a:spAutoFit/>
          </a:bodyPr>
          <a:lstStyle/>
          <a:p>
            <a:pPr algn="ctr">
              <a:lnSpc>
                <a:spcPts val="7680"/>
              </a:lnSpc>
            </a:pPr>
            <a:r>
              <a:rPr lang="en-US" sz="8000">
                <a:solidFill>
                  <a:srgbClr val="000000"/>
                </a:solidFill>
                <a:latin typeface="Della Respira"/>
                <a:ea typeface="Della Respira"/>
                <a:cs typeface="Della Respira"/>
                <a:sym typeface="Della Respira"/>
              </a:rPr>
              <a:t>Title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232232">
            <a:off x="12705174" y="3702653"/>
            <a:ext cx="7904879" cy="9466921"/>
          </a:xfrm>
          <a:custGeom>
            <a:avLst/>
            <a:gdLst/>
            <a:ahLst/>
            <a:cxnLst/>
            <a:rect r="r" b="b" t="t" l="l"/>
            <a:pathLst>
              <a:path h="9466921" w="7904879">
                <a:moveTo>
                  <a:pt x="0" y="0"/>
                </a:moveTo>
                <a:lnTo>
                  <a:pt x="7904880" y="0"/>
                </a:lnTo>
                <a:lnTo>
                  <a:pt x="7904880" y="9466921"/>
                </a:lnTo>
                <a:lnTo>
                  <a:pt x="0" y="9466921"/>
                </a:lnTo>
                <a:lnTo>
                  <a:pt x="0" y="0"/>
                </a:lnTo>
                <a:close/>
              </a:path>
            </a:pathLst>
          </a:custGeom>
          <a:blipFill>
            <a:blip r:embed="rId2">
              <a:alphaModFix amt="55000"/>
            </a:blip>
            <a:stretch>
              <a:fillRect l="0" t="0" r="0" b="0"/>
            </a:stretch>
          </a:blipFill>
        </p:spPr>
      </p:sp>
      <p:sp>
        <p:nvSpPr>
          <p:cNvPr name="Freeform 3" id="3"/>
          <p:cNvSpPr/>
          <p:nvPr/>
        </p:nvSpPr>
        <p:spPr>
          <a:xfrm flipH="false" flipV="false" rot="-1644115">
            <a:off x="-3720266" y="-4839545"/>
            <a:ext cx="13049754" cy="12951880"/>
          </a:xfrm>
          <a:custGeom>
            <a:avLst/>
            <a:gdLst/>
            <a:ahLst/>
            <a:cxnLst/>
            <a:rect r="r" b="b" t="t" l="l"/>
            <a:pathLst>
              <a:path h="12951880" w="13049754">
                <a:moveTo>
                  <a:pt x="0" y="0"/>
                </a:moveTo>
                <a:lnTo>
                  <a:pt x="13049754" y="0"/>
                </a:lnTo>
                <a:lnTo>
                  <a:pt x="13049754" y="12951881"/>
                </a:lnTo>
                <a:lnTo>
                  <a:pt x="0" y="12951881"/>
                </a:lnTo>
                <a:lnTo>
                  <a:pt x="0" y="0"/>
                </a:lnTo>
                <a:close/>
              </a:path>
            </a:pathLst>
          </a:custGeom>
          <a:blipFill>
            <a:blip r:embed="rId3">
              <a:alphaModFix amt="50000"/>
            </a:blip>
            <a:stretch>
              <a:fillRect l="0" t="0" r="0" b="0"/>
            </a:stretch>
          </a:blipFill>
        </p:spPr>
      </p:sp>
      <p:sp>
        <p:nvSpPr>
          <p:cNvPr name="Freeform 4" id="4"/>
          <p:cNvSpPr/>
          <p:nvPr/>
        </p:nvSpPr>
        <p:spPr>
          <a:xfrm flipH="false" flipV="false" rot="0">
            <a:off x="9952197" y="2348866"/>
            <a:ext cx="7315200" cy="496824"/>
          </a:xfrm>
          <a:custGeom>
            <a:avLst/>
            <a:gdLst/>
            <a:ahLst/>
            <a:cxnLst/>
            <a:rect r="r" b="b" t="t" l="l"/>
            <a:pathLst>
              <a:path h="496824" w="7315200">
                <a:moveTo>
                  <a:pt x="0" y="0"/>
                </a:moveTo>
                <a:lnTo>
                  <a:pt x="7315200" y="0"/>
                </a:lnTo>
                <a:lnTo>
                  <a:pt x="7315200" y="496824"/>
                </a:lnTo>
                <a:lnTo>
                  <a:pt x="0" y="4968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814808" y="3773297"/>
            <a:ext cx="15452589" cy="479107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Andada"/>
                <a:ea typeface="Andada"/>
                <a:cs typeface="Andada"/>
                <a:sym typeface="Andada"/>
              </a:rPr>
              <a:t>Ch</a:t>
            </a:r>
            <a:r>
              <a:rPr lang="en-US" sz="3000">
                <a:solidFill>
                  <a:srgbClr val="000000"/>
                </a:solidFill>
                <a:latin typeface="Andada"/>
                <a:ea typeface="Andada"/>
                <a:cs typeface="Andada"/>
                <a:sym typeface="Andada"/>
              </a:rPr>
              <a:t>allenge: False positives in IDS → Solution: Custom rule tuning</a:t>
            </a:r>
          </a:p>
          <a:p>
            <a:pPr algn="l">
              <a:lnSpc>
                <a:spcPts val="4200"/>
              </a:lnSpc>
            </a:pPr>
          </a:p>
          <a:p>
            <a:pPr algn="l" marL="647700" indent="-323850" lvl="1">
              <a:lnSpc>
                <a:spcPts val="4200"/>
              </a:lnSpc>
              <a:buFont typeface="Arial"/>
              <a:buChar char="•"/>
            </a:pPr>
            <a:r>
              <a:rPr lang="en-US" sz="3000">
                <a:solidFill>
                  <a:srgbClr val="000000"/>
                </a:solidFill>
                <a:latin typeface="Andada"/>
                <a:ea typeface="Andada"/>
                <a:cs typeface="Andada"/>
                <a:sym typeface="Andada"/>
              </a:rPr>
              <a:t>VMware corruption — One of the virtual machines became corrupted, affecting service availability. → Recovered the VM from a backup snapshot and implemented a regular backup schedule to prevent future data loss.</a:t>
            </a:r>
          </a:p>
          <a:p>
            <a:pPr algn="l">
              <a:lnSpc>
                <a:spcPts val="4200"/>
              </a:lnSpc>
            </a:pPr>
          </a:p>
          <a:p>
            <a:pPr algn="l" marL="647700" indent="-323850" lvl="1">
              <a:lnSpc>
                <a:spcPts val="4200"/>
              </a:lnSpc>
              <a:buFont typeface="Arial"/>
              <a:buChar char="•"/>
            </a:pPr>
            <a:r>
              <a:rPr lang="en-US" sz="3000">
                <a:solidFill>
                  <a:srgbClr val="000000"/>
                </a:solidFill>
                <a:latin typeface="Andada"/>
                <a:ea typeface="Andada"/>
                <a:cs typeface="Andada"/>
                <a:sym typeface="Andada"/>
              </a:rPr>
              <a:t>PRTG setup complexity — Initial setup was difficult due to SNMP configuration and firewall rules blocking data collection.  →  Configured proper SNMP community strings, opened necessary ports in firewall, and tested connectivity step-by-step.</a:t>
            </a:r>
          </a:p>
        </p:txBody>
      </p:sp>
      <p:sp>
        <p:nvSpPr>
          <p:cNvPr name="TextBox 6" id="6"/>
          <p:cNvSpPr txBox="true"/>
          <p:nvPr/>
        </p:nvSpPr>
        <p:spPr>
          <a:xfrm rot="0">
            <a:off x="9036369" y="446910"/>
            <a:ext cx="9146856" cy="2005966"/>
          </a:xfrm>
          <a:prstGeom prst="rect">
            <a:avLst/>
          </a:prstGeom>
        </p:spPr>
        <p:txBody>
          <a:bodyPr anchor="t" rtlCol="false" tIns="0" lIns="0" bIns="0" rIns="0">
            <a:spAutoFit/>
          </a:bodyPr>
          <a:lstStyle/>
          <a:p>
            <a:pPr algn="ctr">
              <a:lnSpc>
                <a:spcPts val="7680"/>
              </a:lnSpc>
            </a:pPr>
            <a:r>
              <a:rPr lang="en-US" sz="8000">
                <a:solidFill>
                  <a:srgbClr val="000000"/>
                </a:solidFill>
                <a:latin typeface="Della Respira"/>
                <a:ea typeface="Della Respira"/>
                <a:cs typeface="Della Respira"/>
                <a:sym typeface="Della Respira"/>
              </a:rPr>
              <a:t>Challenges &amp; Solutions</a:t>
            </a:r>
          </a:p>
        </p:txBody>
      </p:sp>
      <p:sp>
        <p:nvSpPr>
          <p:cNvPr name="Freeform 7" id="7"/>
          <p:cNvSpPr/>
          <p:nvPr/>
        </p:nvSpPr>
        <p:spPr>
          <a:xfrm flipH="false" flipV="true" rot="0">
            <a:off x="809625" y="4425974"/>
            <a:ext cx="5070451" cy="5070451"/>
          </a:xfrm>
          <a:custGeom>
            <a:avLst/>
            <a:gdLst/>
            <a:ahLst/>
            <a:cxnLst/>
            <a:rect r="r" b="b" t="t" l="l"/>
            <a:pathLst>
              <a:path h="5070451" w="5070451">
                <a:moveTo>
                  <a:pt x="0" y="5070451"/>
                </a:moveTo>
                <a:lnTo>
                  <a:pt x="5070451" y="5070451"/>
                </a:lnTo>
                <a:lnTo>
                  <a:pt x="5070451" y="0"/>
                </a:lnTo>
                <a:lnTo>
                  <a:pt x="0" y="0"/>
                </a:lnTo>
                <a:lnTo>
                  <a:pt x="0" y="5070451"/>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232232">
            <a:off x="12705174" y="3702653"/>
            <a:ext cx="7904879" cy="9466921"/>
          </a:xfrm>
          <a:custGeom>
            <a:avLst/>
            <a:gdLst/>
            <a:ahLst/>
            <a:cxnLst/>
            <a:rect r="r" b="b" t="t" l="l"/>
            <a:pathLst>
              <a:path h="9466921" w="7904879">
                <a:moveTo>
                  <a:pt x="0" y="0"/>
                </a:moveTo>
                <a:lnTo>
                  <a:pt x="7904880" y="0"/>
                </a:lnTo>
                <a:lnTo>
                  <a:pt x="7904880" y="9466921"/>
                </a:lnTo>
                <a:lnTo>
                  <a:pt x="0" y="9466921"/>
                </a:lnTo>
                <a:lnTo>
                  <a:pt x="0" y="0"/>
                </a:lnTo>
                <a:close/>
              </a:path>
            </a:pathLst>
          </a:custGeom>
          <a:blipFill>
            <a:blip r:embed="rId2">
              <a:alphaModFix amt="55000"/>
            </a:blip>
            <a:stretch>
              <a:fillRect l="0" t="0" r="0" b="0"/>
            </a:stretch>
          </a:blipFill>
        </p:spPr>
      </p:sp>
      <p:sp>
        <p:nvSpPr>
          <p:cNvPr name="Freeform 3" id="3"/>
          <p:cNvSpPr/>
          <p:nvPr/>
        </p:nvSpPr>
        <p:spPr>
          <a:xfrm flipH="false" flipV="false" rot="-1644115">
            <a:off x="-3720266" y="-4839545"/>
            <a:ext cx="13049754" cy="12951880"/>
          </a:xfrm>
          <a:custGeom>
            <a:avLst/>
            <a:gdLst/>
            <a:ahLst/>
            <a:cxnLst/>
            <a:rect r="r" b="b" t="t" l="l"/>
            <a:pathLst>
              <a:path h="12951880" w="13049754">
                <a:moveTo>
                  <a:pt x="0" y="0"/>
                </a:moveTo>
                <a:lnTo>
                  <a:pt x="13049754" y="0"/>
                </a:lnTo>
                <a:lnTo>
                  <a:pt x="13049754" y="12951881"/>
                </a:lnTo>
                <a:lnTo>
                  <a:pt x="0" y="12951881"/>
                </a:lnTo>
                <a:lnTo>
                  <a:pt x="0" y="0"/>
                </a:lnTo>
                <a:close/>
              </a:path>
            </a:pathLst>
          </a:custGeom>
          <a:blipFill>
            <a:blip r:embed="rId3">
              <a:alphaModFix amt="50000"/>
            </a:blip>
            <a:stretch>
              <a:fillRect l="0" t="0" r="0" b="0"/>
            </a:stretch>
          </a:blipFill>
        </p:spPr>
      </p:sp>
      <p:sp>
        <p:nvSpPr>
          <p:cNvPr name="Freeform 4" id="4"/>
          <p:cNvSpPr/>
          <p:nvPr/>
        </p:nvSpPr>
        <p:spPr>
          <a:xfrm flipH="true" flipV="false" rot="0">
            <a:off x="1028700" y="2348866"/>
            <a:ext cx="7315200" cy="496824"/>
          </a:xfrm>
          <a:custGeom>
            <a:avLst/>
            <a:gdLst/>
            <a:ahLst/>
            <a:cxnLst/>
            <a:rect r="r" b="b" t="t" l="l"/>
            <a:pathLst>
              <a:path h="496824" w="7315200">
                <a:moveTo>
                  <a:pt x="7315200" y="0"/>
                </a:moveTo>
                <a:lnTo>
                  <a:pt x="0" y="0"/>
                </a:lnTo>
                <a:lnTo>
                  <a:pt x="0" y="496824"/>
                </a:lnTo>
                <a:lnTo>
                  <a:pt x="7315200" y="496824"/>
                </a:lnTo>
                <a:lnTo>
                  <a:pt x="73152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089210" y="3422480"/>
            <a:ext cx="12664886" cy="5441315"/>
          </a:xfrm>
          <a:prstGeom prst="rect">
            <a:avLst/>
          </a:prstGeom>
        </p:spPr>
        <p:txBody>
          <a:bodyPr anchor="t" rtlCol="false" tIns="0" lIns="0" bIns="0" rIns="0">
            <a:spAutoFit/>
          </a:bodyPr>
          <a:lstStyle/>
          <a:p>
            <a:pPr algn="l" marL="949961" indent="-474980" lvl="1">
              <a:lnSpc>
                <a:spcPts val="6160"/>
              </a:lnSpc>
              <a:buFont typeface="Arial"/>
              <a:buChar char="•"/>
            </a:pPr>
            <a:r>
              <a:rPr lang="en-US" sz="4400">
                <a:solidFill>
                  <a:srgbClr val="000000"/>
                </a:solidFill>
                <a:latin typeface="Andada"/>
                <a:ea typeface="Andada"/>
                <a:cs typeface="Andada"/>
                <a:sym typeface="Andada"/>
              </a:rPr>
              <a:t>Inc</a:t>
            </a:r>
            <a:r>
              <a:rPr lang="en-US" sz="4400">
                <a:solidFill>
                  <a:srgbClr val="000000"/>
                </a:solidFill>
                <a:latin typeface="Andada"/>
                <a:ea typeface="Andada"/>
                <a:cs typeface="Andada"/>
                <a:sym typeface="Andada"/>
              </a:rPr>
              <a:t>reased visibility into infrastructure</a:t>
            </a:r>
          </a:p>
          <a:p>
            <a:pPr algn="l">
              <a:lnSpc>
                <a:spcPts val="6160"/>
              </a:lnSpc>
            </a:pPr>
          </a:p>
          <a:p>
            <a:pPr algn="l" marL="949961" indent="-474980" lvl="1">
              <a:lnSpc>
                <a:spcPts val="6160"/>
              </a:lnSpc>
              <a:buFont typeface="Arial"/>
              <a:buChar char="•"/>
            </a:pPr>
            <a:r>
              <a:rPr lang="en-US" sz="4400">
                <a:solidFill>
                  <a:srgbClr val="000000"/>
                </a:solidFill>
                <a:latin typeface="Andada"/>
                <a:ea typeface="Andada"/>
                <a:cs typeface="Andada"/>
                <a:sym typeface="Andada"/>
              </a:rPr>
              <a:t>Learned about networking in detailed</a:t>
            </a:r>
          </a:p>
          <a:p>
            <a:pPr algn="l">
              <a:lnSpc>
                <a:spcPts val="6160"/>
              </a:lnSpc>
            </a:pPr>
          </a:p>
          <a:p>
            <a:pPr algn="l" marL="949961" indent="-474980" lvl="1">
              <a:lnSpc>
                <a:spcPts val="6160"/>
              </a:lnSpc>
              <a:buFont typeface="Arial"/>
              <a:buChar char="•"/>
            </a:pPr>
            <a:r>
              <a:rPr lang="en-US" sz="4400">
                <a:solidFill>
                  <a:srgbClr val="000000"/>
                </a:solidFill>
                <a:latin typeface="Andada"/>
                <a:ea typeface="Andada"/>
                <a:cs typeface="Andada"/>
                <a:sym typeface="Andada"/>
              </a:rPr>
              <a:t>Reduced risk from attacks</a:t>
            </a:r>
          </a:p>
          <a:p>
            <a:pPr algn="l">
              <a:lnSpc>
                <a:spcPts val="6160"/>
              </a:lnSpc>
            </a:pPr>
          </a:p>
          <a:p>
            <a:pPr algn="l" marL="949961" indent="-474980" lvl="1">
              <a:lnSpc>
                <a:spcPts val="6160"/>
              </a:lnSpc>
              <a:buFont typeface="Arial"/>
              <a:buChar char="•"/>
            </a:pPr>
            <a:r>
              <a:rPr lang="en-US" sz="4400">
                <a:solidFill>
                  <a:srgbClr val="000000"/>
                </a:solidFill>
                <a:latin typeface="Andada"/>
                <a:ea typeface="Andada"/>
                <a:cs typeface="Andada"/>
                <a:sym typeface="Andada"/>
              </a:rPr>
              <a:t>Reliable recovery from data loss</a:t>
            </a:r>
          </a:p>
        </p:txBody>
      </p:sp>
      <p:sp>
        <p:nvSpPr>
          <p:cNvPr name="TextBox 6" id="6"/>
          <p:cNvSpPr txBox="true"/>
          <p:nvPr/>
        </p:nvSpPr>
        <p:spPr>
          <a:xfrm rot="0">
            <a:off x="112872" y="333375"/>
            <a:ext cx="9146856" cy="2005966"/>
          </a:xfrm>
          <a:prstGeom prst="rect">
            <a:avLst/>
          </a:prstGeom>
        </p:spPr>
        <p:txBody>
          <a:bodyPr anchor="t" rtlCol="false" tIns="0" lIns="0" bIns="0" rIns="0">
            <a:spAutoFit/>
          </a:bodyPr>
          <a:lstStyle/>
          <a:p>
            <a:pPr algn="ctr">
              <a:lnSpc>
                <a:spcPts val="7680"/>
              </a:lnSpc>
            </a:pPr>
            <a:r>
              <a:rPr lang="en-US" sz="8000">
                <a:solidFill>
                  <a:srgbClr val="000000"/>
                </a:solidFill>
                <a:latin typeface="Della Respira"/>
                <a:ea typeface="Della Respira"/>
                <a:cs typeface="Della Respira"/>
                <a:sym typeface="Della Respira"/>
              </a:rPr>
              <a:t>Outcomes &amp; Benefits</a:t>
            </a:r>
          </a:p>
        </p:txBody>
      </p:sp>
      <p:sp>
        <p:nvSpPr>
          <p:cNvPr name="Freeform 7" id="7"/>
          <p:cNvSpPr/>
          <p:nvPr/>
        </p:nvSpPr>
        <p:spPr>
          <a:xfrm flipH="true" flipV="true" rot="0">
            <a:off x="12379349" y="4368824"/>
            <a:ext cx="5070451" cy="5070451"/>
          </a:xfrm>
          <a:custGeom>
            <a:avLst/>
            <a:gdLst/>
            <a:ahLst/>
            <a:cxnLst/>
            <a:rect r="r" b="b" t="t" l="l"/>
            <a:pathLst>
              <a:path h="5070451" w="5070451">
                <a:moveTo>
                  <a:pt x="5070451" y="5070451"/>
                </a:moveTo>
                <a:lnTo>
                  <a:pt x="0" y="5070451"/>
                </a:lnTo>
                <a:lnTo>
                  <a:pt x="0" y="0"/>
                </a:lnTo>
                <a:lnTo>
                  <a:pt x="5070451" y="0"/>
                </a:lnTo>
                <a:lnTo>
                  <a:pt x="5070451" y="5070451"/>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232232">
            <a:off x="12705174" y="3702653"/>
            <a:ext cx="7904879" cy="9466921"/>
          </a:xfrm>
          <a:custGeom>
            <a:avLst/>
            <a:gdLst/>
            <a:ahLst/>
            <a:cxnLst/>
            <a:rect r="r" b="b" t="t" l="l"/>
            <a:pathLst>
              <a:path h="9466921" w="7904879">
                <a:moveTo>
                  <a:pt x="0" y="0"/>
                </a:moveTo>
                <a:lnTo>
                  <a:pt x="7904880" y="0"/>
                </a:lnTo>
                <a:lnTo>
                  <a:pt x="7904880" y="9466921"/>
                </a:lnTo>
                <a:lnTo>
                  <a:pt x="0" y="9466921"/>
                </a:lnTo>
                <a:lnTo>
                  <a:pt x="0" y="0"/>
                </a:lnTo>
                <a:close/>
              </a:path>
            </a:pathLst>
          </a:custGeom>
          <a:blipFill>
            <a:blip r:embed="rId2">
              <a:alphaModFix amt="55000"/>
            </a:blip>
            <a:stretch>
              <a:fillRect l="0" t="0" r="0" b="0"/>
            </a:stretch>
          </a:blipFill>
        </p:spPr>
      </p:sp>
      <p:sp>
        <p:nvSpPr>
          <p:cNvPr name="Freeform 3" id="3"/>
          <p:cNvSpPr/>
          <p:nvPr/>
        </p:nvSpPr>
        <p:spPr>
          <a:xfrm flipH="false" flipV="false" rot="-1644115">
            <a:off x="-3720266" y="-4839545"/>
            <a:ext cx="13049754" cy="12951880"/>
          </a:xfrm>
          <a:custGeom>
            <a:avLst/>
            <a:gdLst/>
            <a:ahLst/>
            <a:cxnLst/>
            <a:rect r="r" b="b" t="t" l="l"/>
            <a:pathLst>
              <a:path h="12951880" w="13049754">
                <a:moveTo>
                  <a:pt x="0" y="0"/>
                </a:moveTo>
                <a:lnTo>
                  <a:pt x="13049754" y="0"/>
                </a:lnTo>
                <a:lnTo>
                  <a:pt x="13049754" y="12951881"/>
                </a:lnTo>
                <a:lnTo>
                  <a:pt x="0" y="12951881"/>
                </a:lnTo>
                <a:lnTo>
                  <a:pt x="0" y="0"/>
                </a:lnTo>
                <a:close/>
              </a:path>
            </a:pathLst>
          </a:custGeom>
          <a:blipFill>
            <a:blip r:embed="rId3">
              <a:alphaModFix amt="50000"/>
            </a:blip>
            <a:stretch>
              <a:fillRect l="0" t="0" r="0" b="0"/>
            </a:stretch>
          </a:blipFill>
        </p:spPr>
      </p:sp>
      <p:sp>
        <p:nvSpPr>
          <p:cNvPr name="Freeform 4" id="4"/>
          <p:cNvSpPr/>
          <p:nvPr/>
        </p:nvSpPr>
        <p:spPr>
          <a:xfrm flipH="false" flipV="false" rot="0">
            <a:off x="9952197" y="2348866"/>
            <a:ext cx="7315200" cy="496824"/>
          </a:xfrm>
          <a:custGeom>
            <a:avLst/>
            <a:gdLst/>
            <a:ahLst/>
            <a:cxnLst/>
            <a:rect r="r" b="b" t="t" l="l"/>
            <a:pathLst>
              <a:path h="496824" w="7315200">
                <a:moveTo>
                  <a:pt x="0" y="0"/>
                </a:moveTo>
                <a:lnTo>
                  <a:pt x="7315200" y="0"/>
                </a:lnTo>
                <a:lnTo>
                  <a:pt x="7315200" y="496824"/>
                </a:lnTo>
                <a:lnTo>
                  <a:pt x="0" y="4968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089210" y="3422480"/>
            <a:ext cx="12664886" cy="3098165"/>
          </a:xfrm>
          <a:prstGeom prst="rect">
            <a:avLst/>
          </a:prstGeom>
        </p:spPr>
        <p:txBody>
          <a:bodyPr anchor="t" rtlCol="false" tIns="0" lIns="0" bIns="0" rIns="0">
            <a:spAutoFit/>
          </a:bodyPr>
          <a:lstStyle/>
          <a:p>
            <a:pPr algn="l" marL="949961" indent="-474980" lvl="1">
              <a:lnSpc>
                <a:spcPts val="6160"/>
              </a:lnSpc>
              <a:buFont typeface="Arial"/>
              <a:buChar char="•"/>
            </a:pPr>
            <a:r>
              <a:rPr lang="en-US" sz="4400">
                <a:solidFill>
                  <a:srgbClr val="000000"/>
                </a:solidFill>
                <a:latin typeface="Andada"/>
                <a:ea typeface="Andada"/>
                <a:cs typeface="Andada"/>
                <a:sym typeface="Andada"/>
              </a:rPr>
              <a:t>I</a:t>
            </a:r>
            <a:r>
              <a:rPr lang="en-US" sz="4400">
                <a:solidFill>
                  <a:srgbClr val="000000"/>
                </a:solidFill>
                <a:latin typeface="Andada"/>
                <a:ea typeface="Andada"/>
                <a:cs typeface="Andada"/>
                <a:sym typeface="Andada"/>
              </a:rPr>
              <a:t>ntegrate automated incident response</a:t>
            </a:r>
          </a:p>
          <a:p>
            <a:pPr algn="l" marL="949961" indent="-474980" lvl="1">
              <a:lnSpc>
                <a:spcPts val="6160"/>
              </a:lnSpc>
              <a:buFont typeface="Arial"/>
              <a:buChar char="•"/>
            </a:pPr>
            <a:r>
              <a:rPr lang="en-US" sz="4400">
                <a:solidFill>
                  <a:srgbClr val="000000"/>
                </a:solidFill>
                <a:latin typeface="Andada"/>
                <a:ea typeface="Andada"/>
                <a:cs typeface="Andada"/>
                <a:sym typeface="Andada"/>
              </a:rPr>
              <a:t>Add load balancing to web services</a:t>
            </a:r>
          </a:p>
          <a:p>
            <a:pPr algn="l" marL="949961" indent="-474980" lvl="1">
              <a:lnSpc>
                <a:spcPts val="6160"/>
              </a:lnSpc>
              <a:buFont typeface="Arial"/>
              <a:buChar char="•"/>
            </a:pPr>
            <a:r>
              <a:rPr lang="en-US" sz="4400">
                <a:solidFill>
                  <a:srgbClr val="000000"/>
                </a:solidFill>
                <a:latin typeface="Andada"/>
                <a:ea typeface="Andada"/>
                <a:cs typeface="Andada"/>
                <a:sym typeface="Andada"/>
              </a:rPr>
              <a:t>If the application increases moving towards the devops.</a:t>
            </a:r>
          </a:p>
          <a:p>
            <a:pPr algn="l">
              <a:lnSpc>
                <a:spcPts val="6160"/>
              </a:lnSpc>
            </a:pPr>
          </a:p>
        </p:txBody>
      </p:sp>
      <p:sp>
        <p:nvSpPr>
          <p:cNvPr name="TextBox 6" id="6"/>
          <p:cNvSpPr txBox="true"/>
          <p:nvPr/>
        </p:nvSpPr>
        <p:spPr>
          <a:xfrm rot="0">
            <a:off x="9036369" y="1209675"/>
            <a:ext cx="9146856" cy="1034416"/>
          </a:xfrm>
          <a:prstGeom prst="rect">
            <a:avLst/>
          </a:prstGeom>
        </p:spPr>
        <p:txBody>
          <a:bodyPr anchor="t" rtlCol="false" tIns="0" lIns="0" bIns="0" rIns="0">
            <a:spAutoFit/>
          </a:bodyPr>
          <a:lstStyle/>
          <a:p>
            <a:pPr algn="ctr">
              <a:lnSpc>
                <a:spcPts val="7680"/>
              </a:lnSpc>
            </a:pPr>
            <a:r>
              <a:rPr lang="en-US" sz="8000">
                <a:solidFill>
                  <a:srgbClr val="000000"/>
                </a:solidFill>
                <a:latin typeface="Della Respira"/>
                <a:ea typeface="Della Respira"/>
                <a:cs typeface="Della Respira"/>
                <a:sym typeface="Della Respira"/>
              </a:rPr>
              <a:t>Conclusion</a:t>
            </a:r>
          </a:p>
        </p:txBody>
      </p:sp>
      <p:sp>
        <p:nvSpPr>
          <p:cNvPr name="Freeform 7" id="7"/>
          <p:cNvSpPr/>
          <p:nvPr/>
        </p:nvSpPr>
        <p:spPr>
          <a:xfrm flipH="false" flipV="true" rot="0">
            <a:off x="809625" y="4425974"/>
            <a:ext cx="5070451" cy="5070451"/>
          </a:xfrm>
          <a:custGeom>
            <a:avLst/>
            <a:gdLst/>
            <a:ahLst/>
            <a:cxnLst/>
            <a:rect r="r" b="b" t="t" l="l"/>
            <a:pathLst>
              <a:path h="5070451" w="5070451">
                <a:moveTo>
                  <a:pt x="0" y="5070451"/>
                </a:moveTo>
                <a:lnTo>
                  <a:pt x="5070451" y="5070451"/>
                </a:lnTo>
                <a:lnTo>
                  <a:pt x="5070451" y="0"/>
                </a:lnTo>
                <a:lnTo>
                  <a:pt x="0" y="0"/>
                </a:lnTo>
                <a:lnTo>
                  <a:pt x="0" y="5070451"/>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448283" y="7720795"/>
            <a:ext cx="15007828"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Della Respira"/>
                <a:ea typeface="Della Respira"/>
                <a:cs typeface="Della Respira"/>
                <a:sym typeface="Della Respira"/>
              </a:rPr>
              <a:t>T</a:t>
            </a:r>
            <a:r>
              <a:rPr lang="en-US" b="true" sz="3000">
                <a:solidFill>
                  <a:srgbClr val="000000"/>
                </a:solidFill>
                <a:latin typeface="Della Respira"/>
                <a:ea typeface="Della Respira"/>
                <a:cs typeface="Della Respira"/>
                <a:sym typeface="Della Respira"/>
              </a:rPr>
              <a:t>his project demonstrates end-to-end IT infrastructure security, monitoring, and resilience."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06248" y="-1649205"/>
            <a:ext cx="11343818" cy="13585411"/>
          </a:xfrm>
          <a:custGeom>
            <a:avLst/>
            <a:gdLst/>
            <a:ahLst/>
            <a:cxnLst/>
            <a:rect r="r" b="b" t="t" l="l"/>
            <a:pathLst>
              <a:path h="13585411" w="11343818">
                <a:moveTo>
                  <a:pt x="0" y="0"/>
                </a:moveTo>
                <a:lnTo>
                  <a:pt x="11343818" y="0"/>
                </a:lnTo>
                <a:lnTo>
                  <a:pt x="11343818" y="13585410"/>
                </a:lnTo>
                <a:lnTo>
                  <a:pt x="0" y="13585410"/>
                </a:lnTo>
                <a:lnTo>
                  <a:pt x="0" y="0"/>
                </a:lnTo>
                <a:close/>
              </a:path>
            </a:pathLst>
          </a:custGeom>
          <a:blipFill>
            <a:blip r:embed="rId2">
              <a:alphaModFix amt="60000"/>
            </a:blip>
            <a:stretch>
              <a:fillRect l="0" t="0" r="0" b="0"/>
            </a:stretch>
          </a:blipFill>
        </p:spPr>
      </p:sp>
      <p:sp>
        <p:nvSpPr>
          <p:cNvPr name="Freeform 3" id="3"/>
          <p:cNvSpPr/>
          <p:nvPr/>
        </p:nvSpPr>
        <p:spPr>
          <a:xfrm flipH="true" flipV="false" rot="0">
            <a:off x="-2585809" y="-1616308"/>
            <a:ext cx="11343818" cy="13585411"/>
          </a:xfrm>
          <a:custGeom>
            <a:avLst/>
            <a:gdLst/>
            <a:ahLst/>
            <a:cxnLst/>
            <a:rect r="r" b="b" t="t" l="l"/>
            <a:pathLst>
              <a:path h="13585411" w="11343818">
                <a:moveTo>
                  <a:pt x="11343818" y="0"/>
                </a:moveTo>
                <a:lnTo>
                  <a:pt x="0" y="0"/>
                </a:lnTo>
                <a:lnTo>
                  <a:pt x="0" y="13585411"/>
                </a:lnTo>
                <a:lnTo>
                  <a:pt x="11343818" y="13585411"/>
                </a:lnTo>
                <a:lnTo>
                  <a:pt x="11343818" y="0"/>
                </a:lnTo>
                <a:close/>
              </a:path>
            </a:pathLst>
          </a:custGeom>
          <a:blipFill>
            <a:blip r:embed="rId2">
              <a:alphaModFix amt="60000"/>
            </a:blip>
            <a:stretch>
              <a:fillRect l="0" t="0" r="0" b="0"/>
            </a:stretch>
          </a:blipFill>
        </p:spPr>
      </p:sp>
      <p:sp>
        <p:nvSpPr>
          <p:cNvPr name="Freeform 4" id="4"/>
          <p:cNvSpPr/>
          <p:nvPr/>
        </p:nvSpPr>
        <p:spPr>
          <a:xfrm flipH="false" flipV="false" rot="-1644115">
            <a:off x="2989919" y="-1299543"/>
            <a:ext cx="13049754" cy="12951880"/>
          </a:xfrm>
          <a:custGeom>
            <a:avLst/>
            <a:gdLst/>
            <a:ahLst/>
            <a:cxnLst/>
            <a:rect r="r" b="b" t="t" l="l"/>
            <a:pathLst>
              <a:path h="12951880" w="13049754">
                <a:moveTo>
                  <a:pt x="0" y="0"/>
                </a:moveTo>
                <a:lnTo>
                  <a:pt x="13049753" y="0"/>
                </a:lnTo>
                <a:lnTo>
                  <a:pt x="13049753" y="12951881"/>
                </a:lnTo>
                <a:lnTo>
                  <a:pt x="0" y="12951881"/>
                </a:lnTo>
                <a:lnTo>
                  <a:pt x="0" y="0"/>
                </a:lnTo>
                <a:close/>
              </a:path>
            </a:pathLst>
          </a:custGeom>
          <a:blipFill>
            <a:blip r:embed="rId3">
              <a:alphaModFix amt="55000"/>
            </a:blip>
            <a:stretch>
              <a:fillRect l="0" t="0" r="0" b="0"/>
            </a:stretch>
          </a:blipFill>
        </p:spPr>
      </p:sp>
      <p:sp>
        <p:nvSpPr>
          <p:cNvPr name="Freeform 5" id="5"/>
          <p:cNvSpPr/>
          <p:nvPr/>
        </p:nvSpPr>
        <p:spPr>
          <a:xfrm flipH="false" flipV="false" rot="0">
            <a:off x="0" y="0"/>
            <a:ext cx="4479184" cy="4479184"/>
          </a:xfrm>
          <a:custGeom>
            <a:avLst/>
            <a:gdLst/>
            <a:ahLst/>
            <a:cxnLst/>
            <a:rect r="r" b="b" t="t" l="l"/>
            <a:pathLst>
              <a:path h="4479184" w="4479184">
                <a:moveTo>
                  <a:pt x="0" y="0"/>
                </a:moveTo>
                <a:lnTo>
                  <a:pt x="4479184" y="0"/>
                </a:lnTo>
                <a:lnTo>
                  <a:pt x="4479184" y="4479184"/>
                </a:lnTo>
                <a:lnTo>
                  <a:pt x="0" y="4479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true" rot="0">
            <a:off x="13808816" y="5807816"/>
            <a:ext cx="4479184" cy="4479184"/>
          </a:xfrm>
          <a:custGeom>
            <a:avLst/>
            <a:gdLst/>
            <a:ahLst/>
            <a:cxnLst/>
            <a:rect r="r" b="b" t="t" l="l"/>
            <a:pathLst>
              <a:path h="4479184" w="4479184">
                <a:moveTo>
                  <a:pt x="4479184" y="4479184"/>
                </a:moveTo>
                <a:lnTo>
                  <a:pt x="0" y="4479184"/>
                </a:lnTo>
                <a:lnTo>
                  <a:pt x="0" y="0"/>
                </a:lnTo>
                <a:lnTo>
                  <a:pt x="4479184" y="0"/>
                </a:lnTo>
                <a:lnTo>
                  <a:pt x="4479184" y="447918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048648" y="3017406"/>
            <a:ext cx="7315200" cy="365760"/>
          </a:xfrm>
          <a:custGeom>
            <a:avLst/>
            <a:gdLst/>
            <a:ahLst/>
            <a:cxnLst/>
            <a:rect r="r" b="b" t="t" l="l"/>
            <a:pathLst>
              <a:path h="365760" w="7315200">
                <a:moveTo>
                  <a:pt x="0" y="0"/>
                </a:moveTo>
                <a:lnTo>
                  <a:pt x="7315200" y="0"/>
                </a:lnTo>
                <a:lnTo>
                  <a:pt x="7315200" y="365760"/>
                </a:lnTo>
                <a:lnTo>
                  <a:pt x="0" y="3657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3830540" y="1362719"/>
            <a:ext cx="11751416" cy="1483994"/>
          </a:xfrm>
          <a:prstGeom prst="rect">
            <a:avLst/>
          </a:prstGeom>
        </p:spPr>
        <p:txBody>
          <a:bodyPr anchor="t" rtlCol="false" tIns="0" lIns="0" bIns="0" rIns="0">
            <a:spAutoFit/>
          </a:bodyPr>
          <a:lstStyle/>
          <a:p>
            <a:pPr algn="ctr">
              <a:lnSpc>
                <a:spcPts val="11039"/>
              </a:lnSpc>
            </a:pPr>
            <a:r>
              <a:rPr lang="en-US" sz="11499">
                <a:solidFill>
                  <a:srgbClr val="000000"/>
                </a:solidFill>
                <a:latin typeface="Della Respira"/>
                <a:ea typeface="Della Respira"/>
                <a:cs typeface="Della Respira"/>
                <a:sym typeface="Della Respira"/>
              </a:rPr>
              <a:t>Project Members</a:t>
            </a:r>
          </a:p>
        </p:txBody>
      </p:sp>
      <p:sp>
        <p:nvSpPr>
          <p:cNvPr name="TextBox 9" id="9"/>
          <p:cNvSpPr txBox="true"/>
          <p:nvPr/>
        </p:nvSpPr>
        <p:spPr>
          <a:xfrm rot="0">
            <a:off x="3086100" y="3753649"/>
            <a:ext cx="3583781"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Ankur Garg</a:t>
            </a:r>
          </a:p>
        </p:txBody>
      </p:sp>
      <p:sp>
        <p:nvSpPr>
          <p:cNvPr name="TextBox 10" id="10"/>
          <p:cNvSpPr txBox="true"/>
          <p:nvPr/>
        </p:nvSpPr>
        <p:spPr>
          <a:xfrm rot="0">
            <a:off x="2227990" y="5081148"/>
            <a:ext cx="5300001"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Mayuri Bhalerao</a:t>
            </a:r>
          </a:p>
        </p:txBody>
      </p:sp>
      <p:sp>
        <p:nvSpPr>
          <p:cNvPr name="TextBox 11" id="11"/>
          <p:cNvSpPr txBox="true"/>
          <p:nvPr/>
        </p:nvSpPr>
        <p:spPr>
          <a:xfrm rot="0">
            <a:off x="1356188" y="6568318"/>
            <a:ext cx="7043606"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Pawankumar Shedage</a:t>
            </a:r>
          </a:p>
        </p:txBody>
      </p:sp>
      <p:sp>
        <p:nvSpPr>
          <p:cNvPr name="TextBox 12" id="12"/>
          <p:cNvSpPr txBox="true"/>
          <p:nvPr/>
        </p:nvSpPr>
        <p:spPr>
          <a:xfrm rot="0">
            <a:off x="2220119" y="7893563"/>
            <a:ext cx="531574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Rishikesh Kumar</a:t>
            </a:r>
          </a:p>
        </p:txBody>
      </p:sp>
      <p:sp>
        <p:nvSpPr>
          <p:cNvPr name="TextBox 13" id="13"/>
          <p:cNvSpPr txBox="true"/>
          <p:nvPr/>
        </p:nvSpPr>
        <p:spPr>
          <a:xfrm rot="0">
            <a:off x="9374389" y="3803849"/>
            <a:ext cx="4608777"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Canva Sans"/>
                <a:ea typeface="Canva Sans"/>
                <a:cs typeface="Canva Sans"/>
                <a:sym typeface="Canva Sans"/>
              </a:rPr>
              <a:t>250244223008</a:t>
            </a:r>
          </a:p>
        </p:txBody>
      </p:sp>
      <p:sp>
        <p:nvSpPr>
          <p:cNvPr name="TextBox 14" id="14"/>
          <p:cNvSpPr txBox="true"/>
          <p:nvPr/>
        </p:nvSpPr>
        <p:spPr>
          <a:xfrm rot="0">
            <a:off x="9408983" y="5088133"/>
            <a:ext cx="4539589"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Canva Sans"/>
                <a:ea typeface="Canva Sans"/>
                <a:cs typeface="Canva Sans"/>
                <a:sym typeface="Canva Sans"/>
              </a:rPr>
              <a:t>250244223010</a:t>
            </a:r>
          </a:p>
        </p:txBody>
      </p:sp>
      <p:sp>
        <p:nvSpPr>
          <p:cNvPr name="TextBox 15" id="15"/>
          <p:cNvSpPr txBox="true"/>
          <p:nvPr/>
        </p:nvSpPr>
        <p:spPr>
          <a:xfrm rot="0">
            <a:off x="9431935" y="6591813"/>
            <a:ext cx="4493683"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Canva Sans"/>
                <a:ea typeface="Canva Sans"/>
                <a:cs typeface="Canva Sans"/>
                <a:sym typeface="Canva Sans"/>
              </a:rPr>
              <a:t>250244223041</a:t>
            </a:r>
          </a:p>
        </p:txBody>
      </p:sp>
      <p:sp>
        <p:nvSpPr>
          <p:cNvPr name="TextBox 16" id="16"/>
          <p:cNvSpPr txBox="true"/>
          <p:nvPr/>
        </p:nvSpPr>
        <p:spPr>
          <a:xfrm rot="0">
            <a:off x="9412819" y="7874513"/>
            <a:ext cx="4531916"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Canva Sans"/>
                <a:ea typeface="Canva Sans"/>
                <a:cs typeface="Canva Sans"/>
                <a:sym typeface="Canva Sans"/>
              </a:rPr>
              <a:t>250244223043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06248" y="-1649205"/>
            <a:ext cx="11343818" cy="13585411"/>
          </a:xfrm>
          <a:custGeom>
            <a:avLst/>
            <a:gdLst/>
            <a:ahLst/>
            <a:cxnLst/>
            <a:rect r="r" b="b" t="t" l="l"/>
            <a:pathLst>
              <a:path h="13585411" w="11343818">
                <a:moveTo>
                  <a:pt x="0" y="0"/>
                </a:moveTo>
                <a:lnTo>
                  <a:pt x="11343818" y="0"/>
                </a:lnTo>
                <a:lnTo>
                  <a:pt x="11343818" y="13585410"/>
                </a:lnTo>
                <a:lnTo>
                  <a:pt x="0" y="13585410"/>
                </a:lnTo>
                <a:lnTo>
                  <a:pt x="0" y="0"/>
                </a:lnTo>
                <a:close/>
              </a:path>
            </a:pathLst>
          </a:custGeom>
          <a:blipFill>
            <a:blip r:embed="rId2">
              <a:alphaModFix amt="60000"/>
            </a:blip>
            <a:stretch>
              <a:fillRect l="0" t="0" r="0" b="0"/>
            </a:stretch>
          </a:blipFill>
        </p:spPr>
      </p:sp>
      <p:sp>
        <p:nvSpPr>
          <p:cNvPr name="Freeform 3" id="3"/>
          <p:cNvSpPr/>
          <p:nvPr/>
        </p:nvSpPr>
        <p:spPr>
          <a:xfrm flipH="true" flipV="false" rot="0">
            <a:off x="-2585809" y="-1616308"/>
            <a:ext cx="11343818" cy="13585411"/>
          </a:xfrm>
          <a:custGeom>
            <a:avLst/>
            <a:gdLst/>
            <a:ahLst/>
            <a:cxnLst/>
            <a:rect r="r" b="b" t="t" l="l"/>
            <a:pathLst>
              <a:path h="13585411" w="11343818">
                <a:moveTo>
                  <a:pt x="11343818" y="0"/>
                </a:moveTo>
                <a:lnTo>
                  <a:pt x="0" y="0"/>
                </a:lnTo>
                <a:lnTo>
                  <a:pt x="0" y="13585411"/>
                </a:lnTo>
                <a:lnTo>
                  <a:pt x="11343818" y="13585411"/>
                </a:lnTo>
                <a:lnTo>
                  <a:pt x="11343818" y="0"/>
                </a:lnTo>
                <a:close/>
              </a:path>
            </a:pathLst>
          </a:custGeom>
          <a:blipFill>
            <a:blip r:embed="rId2">
              <a:alphaModFix amt="60000"/>
            </a:blip>
            <a:stretch>
              <a:fillRect l="0" t="0" r="0" b="0"/>
            </a:stretch>
          </a:blipFill>
        </p:spPr>
      </p:sp>
      <p:sp>
        <p:nvSpPr>
          <p:cNvPr name="Freeform 4" id="4"/>
          <p:cNvSpPr/>
          <p:nvPr/>
        </p:nvSpPr>
        <p:spPr>
          <a:xfrm flipH="false" flipV="false" rot="-1644115">
            <a:off x="2989919" y="-1299543"/>
            <a:ext cx="13049754" cy="12951880"/>
          </a:xfrm>
          <a:custGeom>
            <a:avLst/>
            <a:gdLst/>
            <a:ahLst/>
            <a:cxnLst/>
            <a:rect r="r" b="b" t="t" l="l"/>
            <a:pathLst>
              <a:path h="12951880" w="13049754">
                <a:moveTo>
                  <a:pt x="0" y="0"/>
                </a:moveTo>
                <a:lnTo>
                  <a:pt x="13049753" y="0"/>
                </a:lnTo>
                <a:lnTo>
                  <a:pt x="13049753" y="12951881"/>
                </a:lnTo>
                <a:lnTo>
                  <a:pt x="0" y="12951881"/>
                </a:lnTo>
                <a:lnTo>
                  <a:pt x="0" y="0"/>
                </a:lnTo>
                <a:close/>
              </a:path>
            </a:pathLst>
          </a:custGeom>
          <a:blipFill>
            <a:blip r:embed="rId3">
              <a:alphaModFix amt="55000"/>
            </a:blip>
            <a:stretch>
              <a:fillRect l="0" t="0" r="0" b="0"/>
            </a:stretch>
          </a:blipFill>
        </p:spPr>
      </p:sp>
      <p:sp>
        <p:nvSpPr>
          <p:cNvPr name="Freeform 5" id="5"/>
          <p:cNvSpPr/>
          <p:nvPr/>
        </p:nvSpPr>
        <p:spPr>
          <a:xfrm flipH="false" flipV="false" rot="0">
            <a:off x="1028700" y="1061598"/>
            <a:ext cx="4479184" cy="4479184"/>
          </a:xfrm>
          <a:custGeom>
            <a:avLst/>
            <a:gdLst/>
            <a:ahLst/>
            <a:cxnLst/>
            <a:rect r="r" b="b" t="t" l="l"/>
            <a:pathLst>
              <a:path h="4479184" w="4479184">
                <a:moveTo>
                  <a:pt x="0" y="0"/>
                </a:moveTo>
                <a:lnTo>
                  <a:pt x="4479184" y="0"/>
                </a:lnTo>
                <a:lnTo>
                  <a:pt x="4479184" y="4479184"/>
                </a:lnTo>
                <a:lnTo>
                  <a:pt x="0" y="4479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268292" y="4534853"/>
            <a:ext cx="11751416" cy="1483994"/>
          </a:xfrm>
          <a:prstGeom prst="rect">
            <a:avLst/>
          </a:prstGeom>
        </p:spPr>
        <p:txBody>
          <a:bodyPr anchor="t" rtlCol="false" tIns="0" lIns="0" bIns="0" rIns="0">
            <a:spAutoFit/>
          </a:bodyPr>
          <a:lstStyle/>
          <a:p>
            <a:pPr algn="ctr">
              <a:lnSpc>
                <a:spcPts val="11039"/>
              </a:lnSpc>
            </a:pPr>
            <a:r>
              <a:rPr lang="en-US" sz="11499">
                <a:solidFill>
                  <a:srgbClr val="000000"/>
                </a:solidFill>
                <a:latin typeface="Della Respira"/>
                <a:ea typeface="Della Respira"/>
                <a:cs typeface="Della Respira"/>
                <a:sym typeface="Della Respira"/>
              </a:rPr>
              <a:t>Thank You</a:t>
            </a:r>
          </a:p>
        </p:txBody>
      </p:sp>
      <p:sp>
        <p:nvSpPr>
          <p:cNvPr name="Freeform 7" id="7"/>
          <p:cNvSpPr/>
          <p:nvPr/>
        </p:nvSpPr>
        <p:spPr>
          <a:xfrm flipH="true" flipV="true" rot="0">
            <a:off x="12780116" y="4779116"/>
            <a:ext cx="4479184" cy="4479184"/>
          </a:xfrm>
          <a:custGeom>
            <a:avLst/>
            <a:gdLst/>
            <a:ahLst/>
            <a:cxnLst/>
            <a:rect r="r" b="b" t="t" l="l"/>
            <a:pathLst>
              <a:path h="4479184" w="4479184">
                <a:moveTo>
                  <a:pt x="4479184" y="4479184"/>
                </a:moveTo>
                <a:lnTo>
                  <a:pt x="0" y="4479184"/>
                </a:lnTo>
                <a:lnTo>
                  <a:pt x="0" y="0"/>
                </a:lnTo>
                <a:lnTo>
                  <a:pt x="4479184" y="0"/>
                </a:lnTo>
                <a:lnTo>
                  <a:pt x="4479184" y="447918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5486400" y="6189540"/>
            <a:ext cx="7315200" cy="365760"/>
          </a:xfrm>
          <a:custGeom>
            <a:avLst/>
            <a:gdLst/>
            <a:ahLst/>
            <a:cxnLst/>
            <a:rect r="r" b="b" t="t" l="l"/>
            <a:pathLst>
              <a:path h="365760" w="7315200">
                <a:moveTo>
                  <a:pt x="0" y="0"/>
                </a:moveTo>
                <a:lnTo>
                  <a:pt x="7315200" y="0"/>
                </a:lnTo>
                <a:lnTo>
                  <a:pt x="7315200" y="365760"/>
                </a:lnTo>
                <a:lnTo>
                  <a:pt x="0" y="3657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232232">
            <a:off x="12705174" y="3702653"/>
            <a:ext cx="7904879" cy="9466921"/>
          </a:xfrm>
          <a:custGeom>
            <a:avLst/>
            <a:gdLst/>
            <a:ahLst/>
            <a:cxnLst/>
            <a:rect r="r" b="b" t="t" l="l"/>
            <a:pathLst>
              <a:path h="9466921" w="7904879">
                <a:moveTo>
                  <a:pt x="0" y="0"/>
                </a:moveTo>
                <a:lnTo>
                  <a:pt x="7904880" y="0"/>
                </a:lnTo>
                <a:lnTo>
                  <a:pt x="7904880" y="9466921"/>
                </a:lnTo>
                <a:lnTo>
                  <a:pt x="0" y="9466921"/>
                </a:lnTo>
                <a:lnTo>
                  <a:pt x="0" y="0"/>
                </a:lnTo>
                <a:close/>
              </a:path>
            </a:pathLst>
          </a:custGeom>
          <a:blipFill>
            <a:blip r:embed="rId2">
              <a:alphaModFix amt="55000"/>
            </a:blip>
            <a:stretch>
              <a:fillRect l="0" t="0" r="0" b="0"/>
            </a:stretch>
          </a:blipFill>
        </p:spPr>
      </p:sp>
      <p:sp>
        <p:nvSpPr>
          <p:cNvPr name="Freeform 3" id="3"/>
          <p:cNvSpPr/>
          <p:nvPr/>
        </p:nvSpPr>
        <p:spPr>
          <a:xfrm flipH="false" flipV="false" rot="-1644115">
            <a:off x="-3720266" y="-4839545"/>
            <a:ext cx="13049754" cy="12951880"/>
          </a:xfrm>
          <a:custGeom>
            <a:avLst/>
            <a:gdLst/>
            <a:ahLst/>
            <a:cxnLst/>
            <a:rect r="r" b="b" t="t" l="l"/>
            <a:pathLst>
              <a:path h="12951880" w="13049754">
                <a:moveTo>
                  <a:pt x="0" y="0"/>
                </a:moveTo>
                <a:lnTo>
                  <a:pt x="13049754" y="0"/>
                </a:lnTo>
                <a:lnTo>
                  <a:pt x="13049754" y="12951881"/>
                </a:lnTo>
                <a:lnTo>
                  <a:pt x="0" y="12951881"/>
                </a:lnTo>
                <a:lnTo>
                  <a:pt x="0" y="0"/>
                </a:lnTo>
                <a:close/>
              </a:path>
            </a:pathLst>
          </a:custGeom>
          <a:blipFill>
            <a:blip r:embed="rId3">
              <a:alphaModFix amt="50000"/>
            </a:blip>
            <a:stretch>
              <a:fillRect l="0" t="0" r="0" b="0"/>
            </a:stretch>
          </a:blipFill>
        </p:spPr>
      </p:sp>
      <p:sp>
        <p:nvSpPr>
          <p:cNvPr name="Freeform 4" id="4"/>
          <p:cNvSpPr/>
          <p:nvPr/>
        </p:nvSpPr>
        <p:spPr>
          <a:xfrm flipH="false" flipV="false" rot="0">
            <a:off x="9952197" y="2348866"/>
            <a:ext cx="7315200" cy="496824"/>
          </a:xfrm>
          <a:custGeom>
            <a:avLst/>
            <a:gdLst/>
            <a:ahLst/>
            <a:cxnLst/>
            <a:rect r="r" b="b" t="t" l="l"/>
            <a:pathLst>
              <a:path h="496824" w="7315200">
                <a:moveTo>
                  <a:pt x="0" y="0"/>
                </a:moveTo>
                <a:lnTo>
                  <a:pt x="7315200" y="0"/>
                </a:lnTo>
                <a:lnTo>
                  <a:pt x="7315200" y="496824"/>
                </a:lnTo>
                <a:lnTo>
                  <a:pt x="0" y="4968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165693" y="3068956"/>
            <a:ext cx="12664886" cy="5703569"/>
          </a:xfrm>
          <a:prstGeom prst="rect">
            <a:avLst/>
          </a:prstGeom>
        </p:spPr>
        <p:txBody>
          <a:bodyPr anchor="t" rtlCol="false" tIns="0" lIns="0" bIns="0" rIns="0">
            <a:spAutoFit/>
          </a:bodyPr>
          <a:lstStyle/>
          <a:p>
            <a:pPr algn="l">
              <a:lnSpc>
                <a:spcPts val="3780"/>
              </a:lnSpc>
            </a:pPr>
            <a:r>
              <a:rPr lang="en-US" sz="2700">
                <a:solidFill>
                  <a:srgbClr val="000000"/>
                </a:solidFill>
                <a:latin typeface="Andada"/>
                <a:ea typeface="Andada"/>
                <a:cs typeface="Andada"/>
                <a:sym typeface="Andada"/>
              </a:rPr>
              <a:t>This pr</a:t>
            </a:r>
            <a:r>
              <a:rPr lang="en-US" sz="2700">
                <a:solidFill>
                  <a:srgbClr val="000000"/>
                </a:solidFill>
                <a:latin typeface="Andada"/>
                <a:ea typeface="Andada"/>
                <a:cs typeface="Andada"/>
                <a:sym typeface="Andada"/>
              </a:rPr>
              <a:t>oject builds a layered security shield around a web application so no single flaw can compromise it. Instead of relying on one control, several barriers work together to block and reduce risks. The first layer filters incoming connections, allowing only trusted traffic while rejecting suspicious requests. A second layer inspects requests in depth, blocking malicious code, hacking attempts, and harmful patterns before they reach the server. Inside the network, the application and services run in an isolated zone, so even if defenses are bypassed, attackers cannot move freely or affect other systems. Continuous monitoring acts like a watchtower, collecting and analyzing logs, traffic, and activities in real time to detect threats early and allow a quick response. By blending these elements, the design follows the defense-in-depth approach: Block threats at the door, Inspect what gets through, Contain critical services, And watch everything in real time.</a:t>
            </a:r>
          </a:p>
        </p:txBody>
      </p:sp>
      <p:sp>
        <p:nvSpPr>
          <p:cNvPr name="TextBox 6" id="6"/>
          <p:cNvSpPr txBox="true"/>
          <p:nvPr/>
        </p:nvSpPr>
        <p:spPr>
          <a:xfrm rot="0">
            <a:off x="9036369" y="1209675"/>
            <a:ext cx="9146856" cy="1034416"/>
          </a:xfrm>
          <a:prstGeom prst="rect">
            <a:avLst/>
          </a:prstGeom>
        </p:spPr>
        <p:txBody>
          <a:bodyPr anchor="t" rtlCol="false" tIns="0" lIns="0" bIns="0" rIns="0">
            <a:spAutoFit/>
          </a:bodyPr>
          <a:lstStyle/>
          <a:p>
            <a:pPr algn="ctr">
              <a:lnSpc>
                <a:spcPts val="7680"/>
              </a:lnSpc>
            </a:pPr>
            <a:r>
              <a:rPr lang="en-US" sz="8000">
                <a:solidFill>
                  <a:srgbClr val="000000"/>
                </a:solidFill>
                <a:latin typeface="Della Respira"/>
                <a:ea typeface="Della Respira"/>
                <a:cs typeface="Della Respira"/>
                <a:sym typeface="Della Respira"/>
              </a:rPr>
              <a:t>Description</a:t>
            </a:r>
          </a:p>
        </p:txBody>
      </p:sp>
      <p:sp>
        <p:nvSpPr>
          <p:cNvPr name="Freeform 7" id="7"/>
          <p:cNvSpPr/>
          <p:nvPr/>
        </p:nvSpPr>
        <p:spPr>
          <a:xfrm flipH="false" flipV="true" rot="0">
            <a:off x="809625" y="4425974"/>
            <a:ext cx="5070451" cy="5070451"/>
          </a:xfrm>
          <a:custGeom>
            <a:avLst/>
            <a:gdLst/>
            <a:ahLst/>
            <a:cxnLst/>
            <a:rect r="r" b="b" t="t" l="l"/>
            <a:pathLst>
              <a:path h="5070451" w="5070451">
                <a:moveTo>
                  <a:pt x="0" y="5070451"/>
                </a:moveTo>
                <a:lnTo>
                  <a:pt x="5070451" y="5070451"/>
                </a:lnTo>
                <a:lnTo>
                  <a:pt x="5070451" y="0"/>
                </a:lnTo>
                <a:lnTo>
                  <a:pt x="0" y="0"/>
                </a:lnTo>
                <a:lnTo>
                  <a:pt x="0" y="5070451"/>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232232">
            <a:off x="12705174" y="3702653"/>
            <a:ext cx="7904879" cy="9466921"/>
          </a:xfrm>
          <a:custGeom>
            <a:avLst/>
            <a:gdLst/>
            <a:ahLst/>
            <a:cxnLst/>
            <a:rect r="r" b="b" t="t" l="l"/>
            <a:pathLst>
              <a:path h="9466921" w="7904879">
                <a:moveTo>
                  <a:pt x="0" y="0"/>
                </a:moveTo>
                <a:lnTo>
                  <a:pt x="7904880" y="0"/>
                </a:lnTo>
                <a:lnTo>
                  <a:pt x="7904880" y="9466921"/>
                </a:lnTo>
                <a:lnTo>
                  <a:pt x="0" y="9466921"/>
                </a:lnTo>
                <a:lnTo>
                  <a:pt x="0" y="0"/>
                </a:lnTo>
                <a:close/>
              </a:path>
            </a:pathLst>
          </a:custGeom>
          <a:blipFill>
            <a:blip r:embed="rId2">
              <a:alphaModFix amt="55000"/>
            </a:blip>
            <a:stretch>
              <a:fillRect l="0" t="0" r="0" b="0"/>
            </a:stretch>
          </a:blipFill>
        </p:spPr>
      </p:sp>
      <p:sp>
        <p:nvSpPr>
          <p:cNvPr name="Freeform 3" id="3"/>
          <p:cNvSpPr/>
          <p:nvPr/>
        </p:nvSpPr>
        <p:spPr>
          <a:xfrm flipH="false" flipV="false" rot="-1644115">
            <a:off x="-3720266" y="-4839545"/>
            <a:ext cx="13049754" cy="12951880"/>
          </a:xfrm>
          <a:custGeom>
            <a:avLst/>
            <a:gdLst/>
            <a:ahLst/>
            <a:cxnLst/>
            <a:rect r="r" b="b" t="t" l="l"/>
            <a:pathLst>
              <a:path h="12951880" w="13049754">
                <a:moveTo>
                  <a:pt x="0" y="0"/>
                </a:moveTo>
                <a:lnTo>
                  <a:pt x="13049754" y="0"/>
                </a:lnTo>
                <a:lnTo>
                  <a:pt x="13049754" y="12951881"/>
                </a:lnTo>
                <a:lnTo>
                  <a:pt x="0" y="12951881"/>
                </a:lnTo>
                <a:lnTo>
                  <a:pt x="0" y="0"/>
                </a:lnTo>
                <a:close/>
              </a:path>
            </a:pathLst>
          </a:custGeom>
          <a:blipFill>
            <a:blip r:embed="rId3">
              <a:alphaModFix amt="50000"/>
            </a:blip>
            <a:stretch>
              <a:fillRect l="0" t="0" r="0" b="0"/>
            </a:stretch>
          </a:blipFill>
        </p:spPr>
      </p:sp>
      <p:sp>
        <p:nvSpPr>
          <p:cNvPr name="Freeform 4" id="4"/>
          <p:cNvSpPr/>
          <p:nvPr/>
        </p:nvSpPr>
        <p:spPr>
          <a:xfrm flipH="true" flipV="false" rot="0">
            <a:off x="1028700" y="1651252"/>
            <a:ext cx="7315200" cy="496824"/>
          </a:xfrm>
          <a:custGeom>
            <a:avLst/>
            <a:gdLst/>
            <a:ahLst/>
            <a:cxnLst/>
            <a:rect r="r" b="b" t="t" l="l"/>
            <a:pathLst>
              <a:path h="496824" w="7315200">
                <a:moveTo>
                  <a:pt x="7315200" y="0"/>
                </a:moveTo>
                <a:lnTo>
                  <a:pt x="0" y="0"/>
                </a:lnTo>
                <a:lnTo>
                  <a:pt x="0" y="496824"/>
                </a:lnTo>
                <a:lnTo>
                  <a:pt x="7315200" y="496824"/>
                </a:lnTo>
                <a:lnTo>
                  <a:pt x="73152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000027" y="2252851"/>
            <a:ext cx="13400633" cy="7895521"/>
          </a:xfrm>
          <a:custGeom>
            <a:avLst/>
            <a:gdLst/>
            <a:ahLst/>
            <a:cxnLst/>
            <a:rect r="r" b="b" t="t" l="l"/>
            <a:pathLst>
              <a:path h="7895521" w="13400633">
                <a:moveTo>
                  <a:pt x="0" y="0"/>
                </a:moveTo>
                <a:lnTo>
                  <a:pt x="13400633" y="0"/>
                </a:lnTo>
                <a:lnTo>
                  <a:pt x="13400633" y="7895521"/>
                </a:lnTo>
                <a:lnTo>
                  <a:pt x="0" y="7895521"/>
                </a:lnTo>
                <a:lnTo>
                  <a:pt x="0" y="0"/>
                </a:lnTo>
                <a:close/>
              </a:path>
            </a:pathLst>
          </a:custGeom>
          <a:blipFill>
            <a:blip r:embed="rId6"/>
            <a:stretch>
              <a:fillRect l="0" t="-6539" r="0" b="-6539"/>
            </a:stretch>
          </a:blipFill>
        </p:spPr>
      </p:sp>
      <p:sp>
        <p:nvSpPr>
          <p:cNvPr name="TextBox 6" id="6"/>
          <p:cNvSpPr txBox="true"/>
          <p:nvPr/>
        </p:nvSpPr>
        <p:spPr>
          <a:xfrm rot="0">
            <a:off x="112872" y="512061"/>
            <a:ext cx="9146856" cy="1034416"/>
          </a:xfrm>
          <a:prstGeom prst="rect">
            <a:avLst/>
          </a:prstGeom>
        </p:spPr>
        <p:txBody>
          <a:bodyPr anchor="t" rtlCol="false" tIns="0" lIns="0" bIns="0" rIns="0">
            <a:spAutoFit/>
          </a:bodyPr>
          <a:lstStyle/>
          <a:p>
            <a:pPr algn="ctr">
              <a:lnSpc>
                <a:spcPts val="7680"/>
              </a:lnSpc>
            </a:pPr>
            <a:r>
              <a:rPr lang="en-US" sz="8000">
                <a:solidFill>
                  <a:srgbClr val="000000"/>
                </a:solidFill>
                <a:latin typeface="Della Respira"/>
                <a:ea typeface="Della Respira"/>
                <a:cs typeface="Della Respira"/>
                <a:sym typeface="Della Respira"/>
              </a:rPr>
              <a:t>Architecture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232232">
            <a:off x="12705174" y="3702653"/>
            <a:ext cx="7904879" cy="9466921"/>
          </a:xfrm>
          <a:custGeom>
            <a:avLst/>
            <a:gdLst/>
            <a:ahLst/>
            <a:cxnLst/>
            <a:rect r="r" b="b" t="t" l="l"/>
            <a:pathLst>
              <a:path h="9466921" w="7904879">
                <a:moveTo>
                  <a:pt x="0" y="0"/>
                </a:moveTo>
                <a:lnTo>
                  <a:pt x="7904880" y="0"/>
                </a:lnTo>
                <a:lnTo>
                  <a:pt x="7904880" y="9466921"/>
                </a:lnTo>
                <a:lnTo>
                  <a:pt x="0" y="9466921"/>
                </a:lnTo>
                <a:lnTo>
                  <a:pt x="0" y="0"/>
                </a:lnTo>
                <a:close/>
              </a:path>
            </a:pathLst>
          </a:custGeom>
          <a:blipFill>
            <a:blip r:embed="rId2">
              <a:alphaModFix amt="55000"/>
            </a:blip>
            <a:stretch>
              <a:fillRect l="0" t="0" r="0" b="0"/>
            </a:stretch>
          </a:blipFill>
        </p:spPr>
      </p:sp>
      <p:sp>
        <p:nvSpPr>
          <p:cNvPr name="Freeform 3" id="3"/>
          <p:cNvSpPr/>
          <p:nvPr/>
        </p:nvSpPr>
        <p:spPr>
          <a:xfrm flipH="false" flipV="false" rot="-1644115">
            <a:off x="-3720266" y="-4839545"/>
            <a:ext cx="13049754" cy="12951880"/>
          </a:xfrm>
          <a:custGeom>
            <a:avLst/>
            <a:gdLst/>
            <a:ahLst/>
            <a:cxnLst/>
            <a:rect r="r" b="b" t="t" l="l"/>
            <a:pathLst>
              <a:path h="12951880" w="13049754">
                <a:moveTo>
                  <a:pt x="0" y="0"/>
                </a:moveTo>
                <a:lnTo>
                  <a:pt x="13049754" y="0"/>
                </a:lnTo>
                <a:lnTo>
                  <a:pt x="13049754" y="12951881"/>
                </a:lnTo>
                <a:lnTo>
                  <a:pt x="0" y="12951881"/>
                </a:lnTo>
                <a:lnTo>
                  <a:pt x="0" y="0"/>
                </a:lnTo>
                <a:close/>
              </a:path>
            </a:pathLst>
          </a:custGeom>
          <a:blipFill>
            <a:blip r:embed="rId3">
              <a:alphaModFix amt="50000"/>
            </a:blip>
            <a:stretch>
              <a:fillRect l="0" t="0" r="0" b="0"/>
            </a:stretch>
          </a:blipFill>
        </p:spPr>
      </p:sp>
      <p:sp>
        <p:nvSpPr>
          <p:cNvPr name="Freeform 4" id="4"/>
          <p:cNvSpPr/>
          <p:nvPr/>
        </p:nvSpPr>
        <p:spPr>
          <a:xfrm flipH="false" flipV="false" rot="0">
            <a:off x="9952197" y="2348866"/>
            <a:ext cx="7315200" cy="496824"/>
          </a:xfrm>
          <a:custGeom>
            <a:avLst/>
            <a:gdLst/>
            <a:ahLst/>
            <a:cxnLst/>
            <a:rect r="r" b="b" t="t" l="l"/>
            <a:pathLst>
              <a:path h="496824" w="7315200">
                <a:moveTo>
                  <a:pt x="0" y="0"/>
                </a:moveTo>
                <a:lnTo>
                  <a:pt x="7315200" y="0"/>
                </a:lnTo>
                <a:lnTo>
                  <a:pt x="7315200" y="496824"/>
                </a:lnTo>
                <a:lnTo>
                  <a:pt x="0" y="4968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9265819" y="446910"/>
            <a:ext cx="9146856" cy="2005966"/>
          </a:xfrm>
          <a:prstGeom prst="rect">
            <a:avLst/>
          </a:prstGeom>
        </p:spPr>
        <p:txBody>
          <a:bodyPr anchor="t" rtlCol="false" tIns="0" lIns="0" bIns="0" rIns="0">
            <a:spAutoFit/>
          </a:bodyPr>
          <a:lstStyle/>
          <a:p>
            <a:pPr algn="ctr">
              <a:lnSpc>
                <a:spcPts val="7680"/>
              </a:lnSpc>
            </a:pPr>
            <a:r>
              <a:rPr lang="en-US" sz="8000">
                <a:solidFill>
                  <a:srgbClr val="000000"/>
                </a:solidFill>
                <a:latin typeface="Della Respira"/>
                <a:ea typeface="Della Respira"/>
                <a:cs typeface="Della Respira"/>
                <a:sym typeface="Della Respira"/>
              </a:rPr>
              <a:t>Monitoring Implementation</a:t>
            </a:r>
          </a:p>
        </p:txBody>
      </p:sp>
      <p:sp>
        <p:nvSpPr>
          <p:cNvPr name="TextBox 6" id="6"/>
          <p:cNvSpPr txBox="true"/>
          <p:nvPr/>
        </p:nvSpPr>
        <p:spPr>
          <a:xfrm rot="0">
            <a:off x="2551284" y="3319526"/>
            <a:ext cx="14708016" cy="961934"/>
          </a:xfrm>
          <a:prstGeom prst="rect">
            <a:avLst/>
          </a:prstGeom>
        </p:spPr>
        <p:txBody>
          <a:bodyPr anchor="t" rtlCol="false" tIns="0" lIns="0" bIns="0" rIns="0">
            <a:spAutoFit/>
          </a:bodyPr>
          <a:lstStyle/>
          <a:p>
            <a:pPr algn="l">
              <a:lnSpc>
                <a:spcPts val="7713"/>
              </a:lnSpc>
            </a:pPr>
            <a:r>
              <a:rPr lang="en-US" sz="5509">
                <a:solidFill>
                  <a:srgbClr val="000000"/>
                </a:solidFill>
                <a:latin typeface="Andada"/>
                <a:ea typeface="Andada"/>
                <a:cs typeface="Andada"/>
                <a:sym typeface="Andada"/>
              </a:rPr>
              <a:t>Tools Used: PRTG, Grafana, </a:t>
            </a:r>
            <a:r>
              <a:rPr lang="en-US" sz="5509">
                <a:solidFill>
                  <a:srgbClr val="000000"/>
                </a:solidFill>
                <a:latin typeface="Andada"/>
                <a:ea typeface="Andada"/>
                <a:cs typeface="Andada"/>
                <a:sym typeface="Andada"/>
              </a:rPr>
              <a:t>Loki, Promtail</a:t>
            </a:r>
          </a:p>
        </p:txBody>
      </p:sp>
      <p:sp>
        <p:nvSpPr>
          <p:cNvPr name="Freeform 7" id="7"/>
          <p:cNvSpPr/>
          <p:nvPr/>
        </p:nvSpPr>
        <p:spPr>
          <a:xfrm flipH="false" flipV="true" rot="0">
            <a:off x="809625" y="4425974"/>
            <a:ext cx="5070451" cy="5070451"/>
          </a:xfrm>
          <a:custGeom>
            <a:avLst/>
            <a:gdLst/>
            <a:ahLst/>
            <a:cxnLst/>
            <a:rect r="r" b="b" t="t" l="l"/>
            <a:pathLst>
              <a:path h="5070451" w="5070451">
                <a:moveTo>
                  <a:pt x="0" y="5070451"/>
                </a:moveTo>
                <a:lnTo>
                  <a:pt x="5070451" y="5070451"/>
                </a:lnTo>
                <a:lnTo>
                  <a:pt x="5070451" y="0"/>
                </a:lnTo>
                <a:lnTo>
                  <a:pt x="0" y="0"/>
                </a:lnTo>
                <a:lnTo>
                  <a:pt x="0" y="5070451"/>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460039" y="5048250"/>
            <a:ext cx="15807357" cy="3367778"/>
          </a:xfrm>
          <a:prstGeom prst="rect">
            <a:avLst/>
          </a:prstGeom>
        </p:spPr>
        <p:txBody>
          <a:bodyPr anchor="t" rtlCol="false" tIns="0" lIns="0" bIns="0" rIns="0">
            <a:spAutoFit/>
          </a:bodyPr>
          <a:lstStyle/>
          <a:p>
            <a:pPr algn="ctr" marL="1037225" indent="-518612" lvl="1">
              <a:lnSpc>
                <a:spcPts val="6725"/>
              </a:lnSpc>
              <a:buFont typeface="Arial"/>
              <a:buChar char="•"/>
            </a:pPr>
            <a:r>
              <a:rPr lang="en-US" b="true" sz="4804">
                <a:solidFill>
                  <a:srgbClr val="000000"/>
                </a:solidFill>
                <a:latin typeface="Della Respira"/>
                <a:ea typeface="Della Respira"/>
                <a:cs typeface="Della Respira"/>
                <a:sym typeface="Della Respira"/>
              </a:rPr>
              <a:t>PRTG - Monitoring the network &amp; the Infrastructure</a:t>
            </a:r>
          </a:p>
          <a:p>
            <a:pPr algn="ctr" marL="1037225" indent="-518612" lvl="1">
              <a:lnSpc>
                <a:spcPts val="6725"/>
              </a:lnSpc>
              <a:buFont typeface="Arial"/>
              <a:buChar char="•"/>
            </a:pPr>
            <a:r>
              <a:rPr lang="en-US" b="true" sz="4804">
                <a:solidFill>
                  <a:srgbClr val="000000"/>
                </a:solidFill>
                <a:latin typeface="Della Respira"/>
                <a:ea typeface="Della Respira"/>
                <a:cs typeface="Della Respira"/>
                <a:sym typeface="Della Respira"/>
              </a:rPr>
              <a:t>Grafana - Logs Visualization</a:t>
            </a:r>
          </a:p>
          <a:p>
            <a:pPr algn="ctr" marL="1037225" indent="-518612" lvl="1">
              <a:lnSpc>
                <a:spcPts val="6725"/>
              </a:lnSpc>
              <a:buFont typeface="Arial"/>
              <a:buChar char="•"/>
            </a:pPr>
            <a:r>
              <a:rPr lang="en-US" b="true" sz="4804">
                <a:solidFill>
                  <a:srgbClr val="000000"/>
                </a:solidFill>
                <a:latin typeface="Della Respira"/>
                <a:ea typeface="Della Respira"/>
                <a:cs typeface="Della Respira"/>
                <a:sym typeface="Della Respira"/>
              </a:rPr>
              <a:t>Loki - Data warehouse</a:t>
            </a:r>
          </a:p>
          <a:p>
            <a:pPr algn="ctr" marL="1037225" indent="-518612" lvl="1">
              <a:lnSpc>
                <a:spcPts val="6725"/>
              </a:lnSpc>
              <a:buFont typeface="Arial"/>
              <a:buChar char="•"/>
            </a:pPr>
            <a:r>
              <a:rPr lang="en-US" b="true" sz="4804">
                <a:solidFill>
                  <a:srgbClr val="000000"/>
                </a:solidFill>
                <a:latin typeface="Della Respira"/>
                <a:ea typeface="Della Respira"/>
                <a:cs typeface="Della Respira"/>
                <a:sym typeface="Della Respira"/>
              </a:rPr>
              <a:t>Promtail - Logs Shipper/ Agent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232232">
            <a:off x="12705174" y="3702653"/>
            <a:ext cx="7904879" cy="9466921"/>
          </a:xfrm>
          <a:custGeom>
            <a:avLst/>
            <a:gdLst/>
            <a:ahLst/>
            <a:cxnLst/>
            <a:rect r="r" b="b" t="t" l="l"/>
            <a:pathLst>
              <a:path h="9466921" w="7904879">
                <a:moveTo>
                  <a:pt x="0" y="0"/>
                </a:moveTo>
                <a:lnTo>
                  <a:pt x="7904880" y="0"/>
                </a:lnTo>
                <a:lnTo>
                  <a:pt x="7904880" y="9466921"/>
                </a:lnTo>
                <a:lnTo>
                  <a:pt x="0" y="9466921"/>
                </a:lnTo>
                <a:lnTo>
                  <a:pt x="0" y="0"/>
                </a:lnTo>
                <a:close/>
              </a:path>
            </a:pathLst>
          </a:custGeom>
          <a:blipFill>
            <a:blip r:embed="rId2">
              <a:alphaModFix amt="55000"/>
            </a:blip>
            <a:stretch>
              <a:fillRect l="0" t="0" r="0" b="0"/>
            </a:stretch>
          </a:blipFill>
        </p:spPr>
      </p:sp>
      <p:sp>
        <p:nvSpPr>
          <p:cNvPr name="Freeform 3" id="3"/>
          <p:cNvSpPr/>
          <p:nvPr/>
        </p:nvSpPr>
        <p:spPr>
          <a:xfrm flipH="false" flipV="false" rot="-1644115">
            <a:off x="-3720266" y="-4839545"/>
            <a:ext cx="13049754" cy="12951880"/>
          </a:xfrm>
          <a:custGeom>
            <a:avLst/>
            <a:gdLst/>
            <a:ahLst/>
            <a:cxnLst/>
            <a:rect r="r" b="b" t="t" l="l"/>
            <a:pathLst>
              <a:path h="12951880" w="13049754">
                <a:moveTo>
                  <a:pt x="0" y="0"/>
                </a:moveTo>
                <a:lnTo>
                  <a:pt x="13049754" y="0"/>
                </a:lnTo>
                <a:lnTo>
                  <a:pt x="13049754" y="12951881"/>
                </a:lnTo>
                <a:lnTo>
                  <a:pt x="0" y="12951881"/>
                </a:lnTo>
                <a:lnTo>
                  <a:pt x="0" y="0"/>
                </a:lnTo>
                <a:close/>
              </a:path>
            </a:pathLst>
          </a:custGeom>
          <a:blipFill>
            <a:blip r:embed="rId3">
              <a:alphaModFix amt="50000"/>
            </a:blip>
            <a:stretch>
              <a:fillRect l="0" t="0" r="0" b="0"/>
            </a:stretch>
          </a:blipFill>
        </p:spPr>
      </p:sp>
      <p:sp>
        <p:nvSpPr>
          <p:cNvPr name="Freeform 4" id="4"/>
          <p:cNvSpPr/>
          <p:nvPr/>
        </p:nvSpPr>
        <p:spPr>
          <a:xfrm flipH="false" flipV="false" rot="0">
            <a:off x="1198259" y="2099747"/>
            <a:ext cx="15459355" cy="8119261"/>
          </a:xfrm>
          <a:custGeom>
            <a:avLst/>
            <a:gdLst/>
            <a:ahLst/>
            <a:cxnLst/>
            <a:rect r="r" b="b" t="t" l="l"/>
            <a:pathLst>
              <a:path h="8119261" w="15459355">
                <a:moveTo>
                  <a:pt x="0" y="0"/>
                </a:moveTo>
                <a:lnTo>
                  <a:pt x="15459355" y="0"/>
                </a:lnTo>
                <a:lnTo>
                  <a:pt x="15459355" y="8119261"/>
                </a:lnTo>
                <a:lnTo>
                  <a:pt x="0" y="8119261"/>
                </a:lnTo>
                <a:lnTo>
                  <a:pt x="0" y="0"/>
                </a:lnTo>
                <a:close/>
              </a:path>
            </a:pathLst>
          </a:custGeom>
          <a:blipFill>
            <a:blip r:embed="rId4"/>
            <a:stretch>
              <a:fillRect l="-6589" t="-33557" r="-16769" b="-5314"/>
            </a:stretch>
          </a:blipFill>
        </p:spPr>
      </p:sp>
      <p:sp>
        <p:nvSpPr>
          <p:cNvPr name="TextBox 5" id="5"/>
          <p:cNvSpPr txBox="true"/>
          <p:nvPr/>
        </p:nvSpPr>
        <p:spPr>
          <a:xfrm rot="0">
            <a:off x="9265819" y="284985"/>
            <a:ext cx="9146856" cy="2005966"/>
          </a:xfrm>
          <a:prstGeom prst="rect">
            <a:avLst/>
          </a:prstGeom>
        </p:spPr>
        <p:txBody>
          <a:bodyPr anchor="t" rtlCol="false" tIns="0" lIns="0" bIns="0" rIns="0">
            <a:spAutoFit/>
          </a:bodyPr>
          <a:lstStyle/>
          <a:p>
            <a:pPr algn="ctr">
              <a:lnSpc>
                <a:spcPts val="7680"/>
              </a:lnSpc>
            </a:pPr>
            <a:r>
              <a:rPr lang="en-US" sz="8000">
                <a:solidFill>
                  <a:srgbClr val="000000"/>
                </a:solidFill>
                <a:latin typeface="Della Respira"/>
                <a:ea typeface="Della Respira"/>
                <a:cs typeface="Della Respira"/>
                <a:sym typeface="Della Respira"/>
              </a:rPr>
              <a:t>Monitoring Implementation</a:t>
            </a:r>
          </a:p>
        </p:txBody>
      </p:sp>
      <p:sp>
        <p:nvSpPr>
          <p:cNvPr name="TextBox 6" id="6"/>
          <p:cNvSpPr txBox="true"/>
          <p:nvPr/>
        </p:nvSpPr>
        <p:spPr>
          <a:xfrm rot="0">
            <a:off x="1703111" y="485821"/>
            <a:ext cx="2203001" cy="961934"/>
          </a:xfrm>
          <a:prstGeom prst="rect">
            <a:avLst/>
          </a:prstGeom>
        </p:spPr>
        <p:txBody>
          <a:bodyPr anchor="t" rtlCol="false" tIns="0" lIns="0" bIns="0" rIns="0">
            <a:spAutoFit/>
          </a:bodyPr>
          <a:lstStyle/>
          <a:p>
            <a:pPr algn="l">
              <a:lnSpc>
                <a:spcPts val="7713"/>
              </a:lnSpc>
            </a:pPr>
            <a:r>
              <a:rPr lang="en-US" sz="5509">
                <a:solidFill>
                  <a:srgbClr val="000000"/>
                </a:solidFill>
                <a:latin typeface="Andada"/>
                <a:ea typeface="Andada"/>
                <a:cs typeface="Andada"/>
                <a:sym typeface="Andada"/>
              </a:rPr>
              <a:t> PRTG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232232">
            <a:off x="12705174" y="3702653"/>
            <a:ext cx="7904879" cy="9466921"/>
          </a:xfrm>
          <a:custGeom>
            <a:avLst/>
            <a:gdLst/>
            <a:ahLst/>
            <a:cxnLst/>
            <a:rect r="r" b="b" t="t" l="l"/>
            <a:pathLst>
              <a:path h="9466921" w="7904879">
                <a:moveTo>
                  <a:pt x="0" y="0"/>
                </a:moveTo>
                <a:lnTo>
                  <a:pt x="7904880" y="0"/>
                </a:lnTo>
                <a:lnTo>
                  <a:pt x="7904880" y="9466921"/>
                </a:lnTo>
                <a:lnTo>
                  <a:pt x="0" y="9466921"/>
                </a:lnTo>
                <a:lnTo>
                  <a:pt x="0" y="0"/>
                </a:lnTo>
                <a:close/>
              </a:path>
            </a:pathLst>
          </a:custGeom>
          <a:blipFill>
            <a:blip r:embed="rId2">
              <a:alphaModFix amt="55000"/>
            </a:blip>
            <a:stretch>
              <a:fillRect l="0" t="0" r="0" b="0"/>
            </a:stretch>
          </a:blipFill>
        </p:spPr>
      </p:sp>
      <p:sp>
        <p:nvSpPr>
          <p:cNvPr name="Freeform 3" id="3"/>
          <p:cNvSpPr/>
          <p:nvPr/>
        </p:nvSpPr>
        <p:spPr>
          <a:xfrm flipH="false" flipV="false" rot="-1644115">
            <a:off x="-3720266" y="-4839545"/>
            <a:ext cx="13049754" cy="12951880"/>
          </a:xfrm>
          <a:custGeom>
            <a:avLst/>
            <a:gdLst/>
            <a:ahLst/>
            <a:cxnLst/>
            <a:rect r="r" b="b" t="t" l="l"/>
            <a:pathLst>
              <a:path h="12951880" w="13049754">
                <a:moveTo>
                  <a:pt x="0" y="0"/>
                </a:moveTo>
                <a:lnTo>
                  <a:pt x="13049754" y="0"/>
                </a:lnTo>
                <a:lnTo>
                  <a:pt x="13049754" y="12951881"/>
                </a:lnTo>
                <a:lnTo>
                  <a:pt x="0" y="12951881"/>
                </a:lnTo>
                <a:lnTo>
                  <a:pt x="0" y="0"/>
                </a:lnTo>
                <a:close/>
              </a:path>
            </a:pathLst>
          </a:custGeom>
          <a:blipFill>
            <a:blip r:embed="rId3">
              <a:alphaModFix amt="50000"/>
            </a:blip>
            <a:stretch>
              <a:fillRect l="0" t="0" r="0" b="0"/>
            </a:stretch>
          </a:blipFill>
        </p:spPr>
      </p:sp>
      <p:sp>
        <p:nvSpPr>
          <p:cNvPr name="Freeform 4" id="4"/>
          <p:cNvSpPr/>
          <p:nvPr/>
        </p:nvSpPr>
        <p:spPr>
          <a:xfrm flipH="false" flipV="false" rot="0">
            <a:off x="3902005" y="2452876"/>
            <a:ext cx="13573010" cy="2228504"/>
          </a:xfrm>
          <a:custGeom>
            <a:avLst/>
            <a:gdLst/>
            <a:ahLst/>
            <a:cxnLst/>
            <a:rect r="r" b="b" t="t" l="l"/>
            <a:pathLst>
              <a:path h="2228504" w="13573010">
                <a:moveTo>
                  <a:pt x="0" y="0"/>
                </a:moveTo>
                <a:lnTo>
                  <a:pt x="13573010" y="0"/>
                </a:lnTo>
                <a:lnTo>
                  <a:pt x="13573010" y="2228504"/>
                </a:lnTo>
                <a:lnTo>
                  <a:pt x="0" y="2228504"/>
                </a:lnTo>
                <a:lnTo>
                  <a:pt x="0" y="0"/>
                </a:lnTo>
                <a:close/>
              </a:path>
            </a:pathLst>
          </a:custGeom>
          <a:blipFill>
            <a:blip r:embed="rId4"/>
            <a:stretch>
              <a:fillRect l="0" t="0" r="0" b="-11154"/>
            </a:stretch>
          </a:blipFill>
        </p:spPr>
      </p:sp>
      <p:sp>
        <p:nvSpPr>
          <p:cNvPr name="Freeform 5" id="5"/>
          <p:cNvSpPr/>
          <p:nvPr/>
        </p:nvSpPr>
        <p:spPr>
          <a:xfrm flipH="false" flipV="false" rot="0">
            <a:off x="3902005" y="5317228"/>
            <a:ext cx="13573010" cy="2173836"/>
          </a:xfrm>
          <a:custGeom>
            <a:avLst/>
            <a:gdLst/>
            <a:ahLst/>
            <a:cxnLst/>
            <a:rect r="r" b="b" t="t" l="l"/>
            <a:pathLst>
              <a:path h="2173836" w="13573010">
                <a:moveTo>
                  <a:pt x="0" y="0"/>
                </a:moveTo>
                <a:lnTo>
                  <a:pt x="13573010" y="0"/>
                </a:lnTo>
                <a:lnTo>
                  <a:pt x="13573010" y="2173837"/>
                </a:lnTo>
                <a:lnTo>
                  <a:pt x="0" y="2173837"/>
                </a:lnTo>
                <a:lnTo>
                  <a:pt x="0" y="0"/>
                </a:lnTo>
                <a:close/>
              </a:path>
            </a:pathLst>
          </a:custGeom>
          <a:blipFill>
            <a:blip r:embed="rId5"/>
            <a:stretch>
              <a:fillRect l="-443" t="0" r="-443" b="0"/>
            </a:stretch>
          </a:blipFill>
        </p:spPr>
      </p:sp>
      <p:sp>
        <p:nvSpPr>
          <p:cNvPr name="TextBox 6" id="6"/>
          <p:cNvSpPr txBox="true"/>
          <p:nvPr/>
        </p:nvSpPr>
        <p:spPr>
          <a:xfrm rot="0">
            <a:off x="9265819" y="284985"/>
            <a:ext cx="9146856" cy="2005966"/>
          </a:xfrm>
          <a:prstGeom prst="rect">
            <a:avLst/>
          </a:prstGeom>
        </p:spPr>
        <p:txBody>
          <a:bodyPr anchor="t" rtlCol="false" tIns="0" lIns="0" bIns="0" rIns="0">
            <a:spAutoFit/>
          </a:bodyPr>
          <a:lstStyle/>
          <a:p>
            <a:pPr algn="ctr">
              <a:lnSpc>
                <a:spcPts val="7680"/>
              </a:lnSpc>
            </a:pPr>
            <a:r>
              <a:rPr lang="en-US" sz="8000">
                <a:solidFill>
                  <a:srgbClr val="000000"/>
                </a:solidFill>
                <a:latin typeface="Della Respira"/>
                <a:ea typeface="Della Respira"/>
                <a:cs typeface="Della Respira"/>
                <a:sym typeface="Della Respira"/>
              </a:rPr>
              <a:t>Monitoring Implementation</a:t>
            </a:r>
          </a:p>
        </p:txBody>
      </p:sp>
      <p:sp>
        <p:nvSpPr>
          <p:cNvPr name="TextBox 7" id="7"/>
          <p:cNvSpPr txBox="true"/>
          <p:nvPr/>
        </p:nvSpPr>
        <p:spPr>
          <a:xfrm rot="0">
            <a:off x="1703111" y="485821"/>
            <a:ext cx="2681021" cy="961934"/>
          </a:xfrm>
          <a:prstGeom prst="rect">
            <a:avLst/>
          </a:prstGeom>
        </p:spPr>
        <p:txBody>
          <a:bodyPr anchor="t" rtlCol="false" tIns="0" lIns="0" bIns="0" rIns="0">
            <a:spAutoFit/>
          </a:bodyPr>
          <a:lstStyle/>
          <a:p>
            <a:pPr algn="l">
              <a:lnSpc>
                <a:spcPts val="7713"/>
              </a:lnSpc>
            </a:pPr>
            <a:r>
              <a:rPr lang="en-US" sz="5509">
                <a:solidFill>
                  <a:srgbClr val="000000"/>
                </a:solidFill>
                <a:latin typeface="Andada"/>
                <a:ea typeface="Andada"/>
                <a:cs typeface="Andada"/>
                <a:sym typeface="Andada"/>
              </a:rPr>
              <a:t>Grafana</a:t>
            </a:r>
          </a:p>
        </p:txBody>
      </p:sp>
      <p:sp>
        <p:nvSpPr>
          <p:cNvPr name="TextBox 8" id="8"/>
          <p:cNvSpPr txBox="true"/>
          <p:nvPr/>
        </p:nvSpPr>
        <p:spPr>
          <a:xfrm rot="0">
            <a:off x="1028700" y="3024249"/>
            <a:ext cx="2681021" cy="961934"/>
          </a:xfrm>
          <a:prstGeom prst="rect">
            <a:avLst/>
          </a:prstGeom>
        </p:spPr>
        <p:txBody>
          <a:bodyPr anchor="t" rtlCol="false" tIns="0" lIns="0" bIns="0" rIns="0">
            <a:spAutoFit/>
          </a:bodyPr>
          <a:lstStyle/>
          <a:p>
            <a:pPr algn="l">
              <a:lnSpc>
                <a:spcPts val="7713"/>
              </a:lnSpc>
            </a:pPr>
            <a:r>
              <a:rPr lang="en-US" sz="5509">
                <a:solidFill>
                  <a:srgbClr val="000000"/>
                </a:solidFill>
                <a:latin typeface="Andada"/>
                <a:ea typeface="Andada"/>
                <a:cs typeface="Andada"/>
                <a:sym typeface="Andada"/>
              </a:rPr>
              <a:t>Prtg</a:t>
            </a:r>
          </a:p>
        </p:txBody>
      </p:sp>
      <p:sp>
        <p:nvSpPr>
          <p:cNvPr name="TextBox 9" id="9"/>
          <p:cNvSpPr txBox="true"/>
          <p:nvPr/>
        </p:nvSpPr>
        <p:spPr>
          <a:xfrm rot="0">
            <a:off x="1028700" y="5861267"/>
            <a:ext cx="2681021" cy="961934"/>
          </a:xfrm>
          <a:prstGeom prst="rect">
            <a:avLst/>
          </a:prstGeom>
        </p:spPr>
        <p:txBody>
          <a:bodyPr anchor="t" rtlCol="false" tIns="0" lIns="0" bIns="0" rIns="0">
            <a:spAutoFit/>
          </a:bodyPr>
          <a:lstStyle/>
          <a:p>
            <a:pPr algn="l">
              <a:lnSpc>
                <a:spcPts val="7713"/>
              </a:lnSpc>
            </a:pPr>
            <a:r>
              <a:rPr lang="en-US" sz="5509">
                <a:solidFill>
                  <a:srgbClr val="000000"/>
                </a:solidFill>
                <a:latin typeface="Andada"/>
                <a:ea typeface="Andada"/>
                <a:cs typeface="Andada"/>
                <a:sym typeface="Andada"/>
              </a:rPr>
              <a:t>Apache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232232">
            <a:off x="12705174" y="3702653"/>
            <a:ext cx="7904879" cy="9466921"/>
          </a:xfrm>
          <a:custGeom>
            <a:avLst/>
            <a:gdLst/>
            <a:ahLst/>
            <a:cxnLst/>
            <a:rect r="r" b="b" t="t" l="l"/>
            <a:pathLst>
              <a:path h="9466921" w="7904879">
                <a:moveTo>
                  <a:pt x="0" y="0"/>
                </a:moveTo>
                <a:lnTo>
                  <a:pt x="7904880" y="0"/>
                </a:lnTo>
                <a:lnTo>
                  <a:pt x="7904880" y="9466921"/>
                </a:lnTo>
                <a:lnTo>
                  <a:pt x="0" y="9466921"/>
                </a:lnTo>
                <a:lnTo>
                  <a:pt x="0" y="0"/>
                </a:lnTo>
                <a:close/>
              </a:path>
            </a:pathLst>
          </a:custGeom>
          <a:blipFill>
            <a:blip r:embed="rId2">
              <a:alphaModFix amt="55000"/>
            </a:blip>
            <a:stretch>
              <a:fillRect l="0" t="0" r="0" b="0"/>
            </a:stretch>
          </a:blipFill>
        </p:spPr>
      </p:sp>
      <p:sp>
        <p:nvSpPr>
          <p:cNvPr name="Freeform 3" id="3"/>
          <p:cNvSpPr/>
          <p:nvPr/>
        </p:nvSpPr>
        <p:spPr>
          <a:xfrm flipH="false" flipV="false" rot="-1644115">
            <a:off x="-3720266" y="-4839545"/>
            <a:ext cx="13049754" cy="12951880"/>
          </a:xfrm>
          <a:custGeom>
            <a:avLst/>
            <a:gdLst/>
            <a:ahLst/>
            <a:cxnLst/>
            <a:rect r="r" b="b" t="t" l="l"/>
            <a:pathLst>
              <a:path h="12951880" w="13049754">
                <a:moveTo>
                  <a:pt x="0" y="0"/>
                </a:moveTo>
                <a:lnTo>
                  <a:pt x="13049754" y="0"/>
                </a:lnTo>
                <a:lnTo>
                  <a:pt x="13049754" y="12951881"/>
                </a:lnTo>
                <a:lnTo>
                  <a:pt x="0" y="12951881"/>
                </a:lnTo>
                <a:lnTo>
                  <a:pt x="0" y="0"/>
                </a:lnTo>
                <a:close/>
              </a:path>
            </a:pathLst>
          </a:custGeom>
          <a:blipFill>
            <a:blip r:embed="rId3">
              <a:alphaModFix amt="50000"/>
            </a:blip>
            <a:stretch>
              <a:fillRect l="0" t="0" r="0" b="0"/>
            </a:stretch>
          </a:blipFill>
        </p:spPr>
      </p:sp>
      <p:sp>
        <p:nvSpPr>
          <p:cNvPr name="Freeform 4" id="4"/>
          <p:cNvSpPr/>
          <p:nvPr/>
        </p:nvSpPr>
        <p:spPr>
          <a:xfrm flipH="false" flipV="false" rot="0">
            <a:off x="1162546" y="3144471"/>
            <a:ext cx="16648619" cy="5827017"/>
          </a:xfrm>
          <a:custGeom>
            <a:avLst/>
            <a:gdLst/>
            <a:ahLst/>
            <a:cxnLst/>
            <a:rect r="r" b="b" t="t" l="l"/>
            <a:pathLst>
              <a:path h="5827017" w="16648619">
                <a:moveTo>
                  <a:pt x="0" y="0"/>
                </a:moveTo>
                <a:lnTo>
                  <a:pt x="16648619" y="0"/>
                </a:lnTo>
                <a:lnTo>
                  <a:pt x="16648619" y="5827017"/>
                </a:lnTo>
                <a:lnTo>
                  <a:pt x="0" y="5827017"/>
                </a:lnTo>
                <a:lnTo>
                  <a:pt x="0" y="0"/>
                </a:lnTo>
                <a:close/>
              </a:path>
            </a:pathLst>
          </a:custGeom>
          <a:blipFill>
            <a:blip r:embed="rId4"/>
            <a:stretch>
              <a:fillRect l="0" t="0" r="0" b="0"/>
            </a:stretch>
          </a:blipFill>
        </p:spPr>
      </p:sp>
      <p:sp>
        <p:nvSpPr>
          <p:cNvPr name="TextBox 5" id="5"/>
          <p:cNvSpPr txBox="true"/>
          <p:nvPr/>
        </p:nvSpPr>
        <p:spPr>
          <a:xfrm rot="0">
            <a:off x="9265819" y="284985"/>
            <a:ext cx="9146856" cy="2005966"/>
          </a:xfrm>
          <a:prstGeom prst="rect">
            <a:avLst/>
          </a:prstGeom>
        </p:spPr>
        <p:txBody>
          <a:bodyPr anchor="t" rtlCol="false" tIns="0" lIns="0" bIns="0" rIns="0">
            <a:spAutoFit/>
          </a:bodyPr>
          <a:lstStyle/>
          <a:p>
            <a:pPr algn="ctr">
              <a:lnSpc>
                <a:spcPts val="7680"/>
              </a:lnSpc>
            </a:pPr>
            <a:r>
              <a:rPr lang="en-US" sz="8000">
                <a:solidFill>
                  <a:srgbClr val="000000"/>
                </a:solidFill>
                <a:latin typeface="Della Respira"/>
                <a:ea typeface="Della Respira"/>
                <a:cs typeface="Della Respira"/>
                <a:sym typeface="Della Respira"/>
              </a:rPr>
              <a:t>Monitoring Implementation</a:t>
            </a:r>
          </a:p>
        </p:txBody>
      </p:sp>
      <p:sp>
        <p:nvSpPr>
          <p:cNvPr name="TextBox 6" id="6"/>
          <p:cNvSpPr txBox="true"/>
          <p:nvPr/>
        </p:nvSpPr>
        <p:spPr>
          <a:xfrm rot="0">
            <a:off x="1703111" y="485821"/>
            <a:ext cx="2681021" cy="961934"/>
          </a:xfrm>
          <a:prstGeom prst="rect">
            <a:avLst/>
          </a:prstGeom>
        </p:spPr>
        <p:txBody>
          <a:bodyPr anchor="t" rtlCol="false" tIns="0" lIns="0" bIns="0" rIns="0">
            <a:spAutoFit/>
          </a:bodyPr>
          <a:lstStyle/>
          <a:p>
            <a:pPr algn="l">
              <a:lnSpc>
                <a:spcPts val="7713"/>
              </a:lnSpc>
            </a:pPr>
            <a:r>
              <a:rPr lang="en-US" sz="5509">
                <a:solidFill>
                  <a:srgbClr val="000000"/>
                </a:solidFill>
                <a:latin typeface="Andada"/>
                <a:ea typeface="Andada"/>
                <a:cs typeface="Andada"/>
                <a:sym typeface="Andada"/>
              </a:rPr>
              <a:t>Grafana</a:t>
            </a:r>
          </a:p>
        </p:txBody>
      </p:sp>
      <p:sp>
        <p:nvSpPr>
          <p:cNvPr name="TextBox 7" id="7"/>
          <p:cNvSpPr txBox="true"/>
          <p:nvPr/>
        </p:nvSpPr>
        <p:spPr>
          <a:xfrm rot="0">
            <a:off x="1855511" y="1909997"/>
            <a:ext cx="2681021" cy="961934"/>
          </a:xfrm>
          <a:prstGeom prst="rect">
            <a:avLst/>
          </a:prstGeom>
        </p:spPr>
        <p:txBody>
          <a:bodyPr anchor="t" rtlCol="false" tIns="0" lIns="0" bIns="0" rIns="0">
            <a:spAutoFit/>
          </a:bodyPr>
          <a:lstStyle/>
          <a:p>
            <a:pPr algn="l">
              <a:lnSpc>
                <a:spcPts val="7713"/>
              </a:lnSpc>
            </a:pPr>
            <a:r>
              <a:rPr lang="en-US" sz="5509">
                <a:solidFill>
                  <a:srgbClr val="000000"/>
                </a:solidFill>
                <a:latin typeface="Andada"/>
                <a:ea typeface="Andada"/>
                <a:cs typeface="Andada"/>
                <a:sym typeface="Andada"/>
              </a:rPr>
              <a:t>Mysql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232232">
            <a:off x="12705174" y="3702653"/>
            <a:ext cx="7904879" cy="9466921"/>
          </a:xfrm>
          <a:custGeom>
            <a:avLst/>
            <a:gdLst/>
            <a:ahLst/>
            <a:cxnLst/>
            <a:rect r="r" b="b" t="t" l="l"/>
            <a:pathLst>
              <a:path h="9466921" w="7904879">
                <a:moveTo>
                  <a:pt x="0" y="0"/>
                </a:moveTo>
                <a:lnTo>
                  <a:pt x="7904880" y="0"/>
                </a:lnTo>
                <a:lnTo>
                  <a:pt x="7904880" y="9466921"/>
                </a:lnTo>
                <a:lnTo>
                  <a:pt x="0" y="9466921"/>
                </a:lnTo>
                <a:lnTo>
                  <a:pt x="0" y="0"/>
                </a:lnTo>
                <a:close/>
              </a:path>
            </a:pathLst>
          </a:custGeom>
          <a:blipFill>
            <a:blip r:embed="rId2">
              <a:alphaModFix amt="55000"/>
            </a:blip>
            <a:stretch>
              <a:fillRect l="0" t="0" r="0" b="0"/>
            </a:stretch>
          </a:blipFill>
        </p:spPr>
      </p:sp>
      <p:sp>
        <p:nvSpPr>
          <p:cNvPr name="Freeform 3" id="3"/>
          <p:cNvSpPr/>
          <p:nvPr/>
        </p:nvSpPr>
        <p:spPr>
          <a:xfrm flipH="false" flipV="false" rot="-1644115">
            <a:off x="-3720266" y="-4839545"/>
            <a:ext cx="13049754" cy="12951880"/>
          </a:xfrm>
          <a:custGeom>
            <a:avLst/>
            <a:gdLst/>
            <a:ahLst/>
            <a:cxnLst/>
            <a:rect r="r" b="b" t="t" l="l"/>
            <a:pathLst>
              <a:path h="12951880" w="13049754">
                <a:moveTo>
                  <a:pt x="0" y="0"/>
                </a:moveTo>
                <a:lnTo>
                  <a:pt x="13049754" y="0"/>
                </a:lnTo>
                <a:lnTo>
                  <a:pt x="13049754" y="12951881"/>
                </a:lnTo>
                <a:lnTo>
                  <a:pt x="0" y="12951881"/>
                </a:lnTo>
                <a:lnTo>
                  <a:pt x="0" y="0"/>
                </a:lnTo>
                <a:close/>
              </a:path>
            </a:pathLst>
          </a:custGeom>
          <a:blipFill>
            <a:blip r:embed="rId3">
              <a:alphaModFix amt="50000"/>
            </a:blip>
            <a:stretch>
              <a:fillRect l="0" t="0" r="0" b="0"/>
            </a:stretch>
          </a:blipFill>
        </p:spPr>
      </p:sp>
      <p:sp>
        <p:nvSpPr>
          <p:cNvPr name="Freeform 4" id="4"/>
          <p:cNvSpPr/>
          <p:nvPr/>
        </p:nvSpPr>
        <p:spPr>
          <a:xfrm flipH="false" flipV="false" rot="0">
            <a:off x="9952197" y="2348866"/>
            <a:ext cx="7315200" cy="496824"/>
          </a:xfrm>
          <a:custGeom>
            <a:avLst/>
            <a:gdLst/>
            <a:ahLst/>
            <a:cxnLst/>
            <a:rect r="r" b="b" t="t" l="l"/>
            <a:pathLst>
              <a:path h="496824" w="7315200">
                <a:moveTo>
                  <a:pt x="0" y="0"/>
                </a:moveTo>
                <a:lnTo>
                  <a:pt x="7315200" y="0"/>
                </a:lnTo>
                <a:lnTo>
                  <a:pt x="7315200" y="496824"/>
                </a:lnTo>
                <a:lnTo>
                  <a:pt x="0" y="4968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9265819" y="446910"/>
            <a:ext cx="9146856" cy="1034416"/>
          </a:xfrm>
          <a:prstGeom prst="rect">
            <a:avLst/>
          </a:prstGeom>
        </p:spPr>
        <p:txBody>
          <a:bodyPr anchor="t" rtlCol="false" tIns="0" lIns="0" bIns="0" rIns="0">
            <a:spAutoFit/>
          </a:bodyPr>
          <a:lstStyle/>
          <a:p>
            <a:pPr algn="ctr">
              <a:lnSpc>
                <a:spcPts val="7680"/>
              </a:lnSpc>
            </a:pPr>
            <a:r>
              <a:rPr lang="en-US" sz="8000">
                <a:solidFill>
                  <a:srgbClr val="000000"/>
                </a:solidFill>
                <a:latin typeface="Della Respira"/>
                <a:ea typeface="Della Respira"/>
                <a:cs typeface="Della Respira"/>
                <a:sym typeface="Della Respira"/>
              </a:rPr>
              <a:t>IDS/IPS</a:t>
            </a:r>
          </a:p>
        </p:txBody>
      </p:sp>
      <p:sp>
        <p:nvSpPr>
          <p:cNvPr name="TextBox 6" id="6"/>
          <p:cNvSpPr txBox="true"/>
          <p:nvPr/>
        </p:nvSpPr>
        <p:spPr>
          <a:xfrm rot="0">
            <a:off x="1028700" y="532001"/>
            <a:ext cx="5874198" cy="1708151"/>
          </a:xfrm>
          <a:prstGeom prst="rect">
            <a:avLst/>
          </a:prstGeom>
        </p:spPr>
        <p:txBody>
          <a:bodyPr anchor="t" rtlCol="false" tIns="0" lIns="0" bIns="0" rIns="0">
            <a:spAutoFit/>
          </a:bodyPr>
          <a:lstStyle/>
          <a:p>
            <a:pPr algn="l">
              <a:lnSpc>
                <a:spcPts val="13999"/>
              </a:lnSpc>
            </a:pPr>
            <a:r>
              <a:rPr lang="en-US" sz="9999">
                <a:solidFill>
                  <a:srgbClr val="000000"/>
                </a:solidFill>
                <a:latin typeface="Andada"/>
                <a:ea typeface="Andada"/>
                <a:cs typeface="Andada"/>
                <a:sym typeface="Andada"/>
              </a:rPr>
              <a:t>Suricata</a:t>
            </a:r>
          </a:p>
        </p:txBody>
      </p:sp>
      <p:sp>
        <p:nvSpPr>
          <p:cNvPr name="Freeform 7" id="7"/>
          <p:cNvSpPr/>
          <p:nvPr/>
        </p:nvSpPr>
        <p:spPr>
          <a:xfrm flipH="false" flipV="true" rot="0">
            <a:off x="809625" y="4425974"/>
            <a:ext cx="5070451" cy="5070451"/>
          </a:xfrm>
          <a:custGeom>
            <a:avLst/>
            <a:gdLst/>
            <a:ahLst/>
            <a:cxnLst/>
            <a:rect r="r" b="b" t="t" l="l"/>
            <a:pathLst>
              <a:path h="5070451" w="5070451">
                <a:moveTo>
                  <a:pt x="0" y="5070451"/>
                </a:moveTo>
                <a:lnTo>
                  <a:pt x="5070451" y="5070451"/>
                </a:lnTo>
                <a:lnTo>
                  <a:pt x="5070451" y="0"/>
                </a:lnTo>
                <a:lnTo>
                  <a:pt x="0" y="0"/>
                </a:lnTo>
                <a:lnTo>
                  <a:pt x="0" y="5070451"/>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608626" y="4164802"/>
            <a:ext cx="16387736" cy="2796397"/>
          </a:xfrm>
          <a:prstGeom prst="rect">
            <a:avLst/>
          </a:prstGeom>
        </p:spPr>
        <p:txBody>
          <a:bodyPr anchor="t" rtlCol="false" tIns="0" lIns="0" bIns="0" rIns="0">
            <a:spAutoFit/>
          </a:bodyPr>
          <a:lstStyle/>
          <a:p>
            <a:pPr algn="ctr">
              <a:lnSpc>
                <a:spcPts val="4425"/>
              </a:lnSpc>
              <a:spcBef>
                <a:spcPct val="0"/>
              </a:spcBef>
            </a:pPr>
            <a:r>
              <a:rPr lang="en-US" b="true" sz="3160">
                <a:solidFill>
                  <a:srgbClr val="000000"/>
                </a:solidFill>
                <a:latin typeface="Della Respira"/>
                <a:ea typeface="Della Respira"/>
                <a:cs typeface="Della Respira"/>
                <a:sym typeface="Della Respira"/>
              </a:rPr>
              <a:t>Suricata is an open-source network threat detection engine that functions as an IDS (Intrusion Detection System), IPS (Intrusion Prevention System), and network security monitoring tool. It analyzes network traffic in real time using signature-based and anomaly-based detection, supports multi-threading for high performance, and can log detailed alerts about malicious activity.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DAGvvcGkh7c</dc:identifier>
  <dcterms:modified xsi:type="dcterms:W3CDTF">2011-08-01T06:04:30Z</dcterms:modified>
  <cp:revision>1</cp:revision>
  <dc:title>Blue Pink Aesthetic Minimalist Project Presentation</dc:title>
</cp:coreProperties>
</file>